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6"/>
  </p:notesMasterIdLst>
  <p:sldIdLst>
    <p:sldId id="256" r:id="rId2"/>
    <p:sldId id="257" r:id="rId3"/>
    <p:sldId id="301" r:id="rId4"/>
    <p:sldId id="258" r:id="rId5"/>
    <p:sldId id="265" r:id="rId6"/>
    <p:sldId id="261" r:id="rId7"/>
    <p:sldId id="259" r:id="rId8"/>
    <p:sldId id="260" r:id="rId9"/>
    <p:sldId id="264" r:id="rId10"/>
    <p:sldId id="262" r:id="rId11"/>
    <p:sldId id="263" r:id="rId12"/>
    <p:sldId id="310" r:id="rId13"/>
    <p:sldId id="266" r:id="rId14"/>
    <p:sldId id="303" r:id="rId15"/>
    <p:sldId id="304" r:id="rId16"/>
    <p:sldId id="267" r:id="rId17"/>
    <p:sldId id="306" r:id="rId18"/>
    <p:sldId id="305" r:id="rId19"/>
    <p:sldId id="307" r:id="rId20"/>
    <p:sldId id="308" r:id="rId21"/>
    <p:sldId id="309" r:id="rId22"/>
    <p:sldId id="311" r:id="rId23"/>
    <p:sldId id="302" r:id="rId24"/>
    <p:sldId id="282" r:id="rId25"/>
  </p:sldIdLst>
  <p:sldSz cx="9144000" cy="5143500" type="screen16x9"/>
  <p:notesSz cx="6858000" cy="9144000"/>
  <p:embeddedFontLst>
    <p:embeddedFont>
      <p:font typeface="Advent Pro SemiBold" panose="020B0604020202020204" charset="0"/>
      <p:regular r:id="rId27"/>
      <p:bold r:id="rId28"/>
    </p:embeddedFont>
    <p:embeddedFont>
      <p:font typeface="Maven Pro" panose="020B0604020202020204" charset="0"/>
      <p:regular r:id="rId29"/>
      <p:bold r:id="rId30"/>
    </p:embeddedFont>
    <p:embeddedFont>
      <p:font typeface="Fira Sans Condensed Medium" panose="020B0604020202020204" charset="0"/>
      <p:regular r:id="rId31"/>
      <p:bold r:id="rId32"/>
      <p:italic r:id="rId33"/>
      <p:boldItalic r:id="rId34"/>
    </p:embeddedFont>
    <p:embeddedFont>
      <p:font typeface="Share Tech" panose="020B0604020202020204" charset="0"/>
      <p:regular r:id="rId35"/>
    </p:embeddedFont>
    <p:embeddedFont>
      <p:font typeface="Fira Sans Extra Condensed Medium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304DA79-BB55-4E80-9657-3A07F0555D18}">
  <a:tblStyle styleId="{F304DA79-BB55-4E80-9657-3A07F0555D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62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929300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03606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6543be7cb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f6543be7cb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038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5645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f6543be7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f6543be7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030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6249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5703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7055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79585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91343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02992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466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1082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17604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1022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f6543be7cb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f6543be7cb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6436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5785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573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2044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f6543be7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f6543be7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895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f6543be7c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f6543be7c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487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f6543be7cb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f6543be7cb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516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598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4650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f6543be7c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f6543be7c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433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 dirty="0" smtClean="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" sz="1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including icons by </a:t>
            </a:r>
            <a:r>
              <a:rPr lang="en" sz="1000" dirty="0" smtClean="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" sz="1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and infographics &amp; images by </a:t>
            </a:r>
            <a:r>
              <a:rPr lang="en" sz="1000" dirty="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dirty="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7" r:id="rId7"/>
    <p:sldLayoutId id="2147483659" r:id="rId8"/>
    <p:sldLayoutId id="2147483660" r:id="rId9"/>
    <p:sldLayoutId id="2147483663" r:id="rId10"/>
    <p:sldLayoutId id="2147483665" r:id="rId11"/>
    <p:sldLayoutId id="2147483667" r:id="rId12"/>
    <p:sldLayoutId id="2147483668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CoderHouse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TRABAJO PRÁCTICO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1"/>
          <p:cNvSpPr txBox="1">
            <a:spLocks noGrp="1"/>
          </p:cNvSpPr>
          <p:nvPr>
            <p:ph type="subTitle" idx="1"/>
          </p:nvPr>
        </p:nvSpPr>
        <p:spPr>
          <a:xfrm>
            <a:off x="742950" y="733025"/>
            <a:ext cx="7696200" cy="4124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/>
              <a:t>¿Qué porcentaje de empleados del estudio afirma tener </a:t>
            </a:r>
            <a:r>
              <a:rPr lang="en" b="1" dirty="0"/>
              <a:t>desgaste en su trabajo</a:t>
            </a:r>
            <a:r>
              <a:rPr lang="en" dirty="0"/>
              <a:t>?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/>
              <a:t>¿Es la </a:t>
            </a:r>
            <a:r>
              <a:rPr lang="en" b="1" dirty="0"/>
              <a:t>distancia </a:t>
            </a:r>
            <a:r>
              <a:rPr lang="en" dirty="0"/>
              <a:t>desde la casa al trabajo un factor determinante para que una persona quiera cambiar de trabajo?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/>
              <a:t>¿Cuál es el </a:t>
            </a:r>
            <a:r>
              <a:rPr lang="en" b="1" dirty="0"/>
              <a:t>nivel laboral</a:t>
            </a:r>
            <a:r>
              <a:rPr lang="en" dirty="0"/>
              <a:t> de las personas que quieren dejar el trabajo?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/>
              <a:t>¿Qué </a:t>
            </a:r>
            <a:r>
              <a:rPr lang="en" b="1" dirty="0"/>
              <a:t>ramo de estudio</a:t>
            </a:r>
            <a:r>
              <a:rPr lang="en" dirty="0"/>
              <a:t> tienen las personas que trabajan en IBM?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/>
              <a:t>¿Los empleados están </a:t>
            </a:r>
            <a:r>
              <a:rPr lang="en" b="1" dirty="0"/>
              <a:t>satisfechos</a:t>
            </a:r>
            <a:r>
              <a:rPr lang="en" dirty="0"/>
              <a:t> con la empresa?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/>
              <a:t>¿Cuál es el </a:t>
            </a:r>
            <a:r>
              <a:rPr lang="en" b="1" dirty="0"/>
              <a:t>rango de salario</a:t>
            </a:r>
            <a:r>
              <a:rPr lang="en" dirty="0"/>
              <a:t> en la empresa?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/>
              <a:t>¿A mayor cantidad de años en la </a:t>
            </a:r>
            <a:r>
              <a:rPr lang="en" dirty="0" smtClean="0"/>
              <a:t>empresa </a:t>
            </a:r>
            <a:r>
              <a:rPr lang="en" dirty="0"/>
              <a:t>mayor es el </a:t>
            </a:r>
            <a:r>
              <a:rPr lang="en" b="1" dirty="0"/>
              <a:t>salario</a:t>
            </a:r>
            <a:r>
              <a:rPr lang="en" dirty="0"/>
              <a:t>? ¿A mayor edad se incrementa el salario? o ¿El salario aumenta de acuerdo al nivel que tiene cada cargo?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/>
              <a:t>¿Cómo es en general el nivel de </a:t>
            </a:r>
            <a:r>
              <a:rPr lang="en" b="1" dirty="0"/>
              <a:t>balance entre el trabajo y la vida</a:t>
            </a:r>
            <a:r>
              <a:rPr lang="en" dirty="0"/>
              <a:t> de los empleados?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/>
              <a:t>¿Cuánto tiempo tienen los empleados con un </a:t>
            </a:r>
            <a:r>
              <a:rPr lang="en" b="1" dirty="0"/>
              <a:t>mismo jefe</a:t>
            </a:r>
            <a:r>
              <a:rPr lang="en" dirty="0"/>
              <a:t>?</a:t>
            </a:r>
            <a:endParaRPr dirty="0"/>
          </a:p>
        </p:txBody>
      </p:sp>
      <p:sp>
        <p:nvSpPr>
          <p:cNvPr id="576" name="Google Shape;576;p31"/>
          <p:cNvSpPr txBox="1">
            <a:spLocks noGrp="1"/>
          </p:cNvSpPr>
          <p:nvPr>
            <p:ph type="ctrTitle" idx="4294967295"/>
          </p:nvPr>
        </p:nvSpPr>
        <p:spPr>
          <a:xfrm>
            <a:off x="501325" y="155225"/>
            <a:ext cx="695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ALGUNAS PREGUNTAS SOBRE EL DATASET</a:t>
            </a:r>
            <a:endParaRPr sz="3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32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 PRINCIPAL</a:t>
            </a:r>
            <a:endParaRPr/>
          </a:p>
        </p:txBody>
      </p:sp>
      <p:sp>
        <p:nvSpPr>
          <p:cNvPr id="582" name="Google Shape;582;p32"/>
          <p:cNvSpPr txBox="1">
            <a:spLocks noGrp="1"/>
          </p:cNvSpPr>
          <p:nvPr>
            <p:ph type="subTitle" idx="1"/>
          </p:nvPr>
        </p:nvSpPr>
        <p:spPr>
          <a:xfrm>
            <a:off x="2333000" y="982575"/>
            <a:ext cx="4505100" cy="214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¿Cuales son las razones que generan un mayor desgaste laboral (Attrition) razón que puede llevar a una deserción laboral?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7"/>
          <p:cNvSpPr txBox="1">
            <a:spLocks noGrp="1"/>
          </p:cNvSpPr>
          <p:nvPr>
            <p:ph type="ctrTitle"/>
          </p:nvPr>
        </p:nvSpPr>
        <p:spPr>
          <a:xfrm>
            <a:off x="1163051" y="2352375"/>
            <a:ext cx="40305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/>
              <a:t>EDA – </a:t>
            </a:r>
            <a:r>
              <a:rPr lang="es-AR" dirty="0" err="1"/>
              <a:t>Exploratory</a:t>
            </a:r>
            <a:r>
              <a:rPr lang="es-AR" dirty="0"/>
              <a:t> Data </a:t>
            </a:r>
            <a:r>
              <a:rPr lang="es-AR" dirty="0" err="1"/>
              <a:t>Analysis</a:t>
            </a:r>
            <a:endParaRPr dirty="0"/>
          </a:p>
        </p:txBody>
      </p:sp>
      <p:sp>
        <p:nvSpPr>
          <p:cNvPr id="498" name="Google Shape;498;p27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00" name="Google Shape;500;p27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2" name="Google Shape;502;p27"/>
          <p:cNvCxnSpPr>
            <a:stCxn id="498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7728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5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EDA – Exploratory Data Analysis</a:t>
            </a:r>
            <a:endParaRPr sz="3000" dirty="0"/>
          </a:p>
        </p:txBody>
      </p:sp>
      <p:sp>
        <p:nvSpPr>
          <p:cNvPr id="615" name="Google Shape;615;p35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BIVARIADO</a:t>
            </a:r>
            <a:endParaRPr dirty="0"/>
          </a:p>
        </p:txBody>
      </p:sp>
      <p:sp>
        <p:nvSpPr>
          <p:cNvPr id="616" name="Google Shape;616;p35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MULTIVARIADO</a:t>
            </a:r>
            <a:endParaRPr dirty="0"/>
          </a:p>
        </p:txBody>
      </p:sp>
      <p:sp>
        <p:nvSpPr>
          <p:cNvPr id="617" name="Google Shape;617;p35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Descripción de las variables disponibles y selección de variables irreducibles.</a:t>
            </a:r>
            <a:endParaRPr dirty="0"/>
          </a:p>
        </p:txBody>
      </p:sp>
      <p:sp>
        <p:nvSpPr>
          <p:cNvPr id="618" name="Google Shape;618;p35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UNIVARIADO</a:t>
            </a:r>
            <a:endParaRPr dirty="0"/>
          </a:p>
        </p:txBody>
      </p:sp>
      <p:sp>
        <p:nvSpPr>
          <p:cNvPr id="619" name="Google Shape;619;p35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Análisis individual de las variables</a:t>
            </a:r>
            <a:endParaRPr dirty="0"/>
          </a:p>
        </p:txBody>
      </p:sp>
      <p:sp>
        <p:nvSpPr>
          <p:cNvPr id="620" name="Google Shape;620;p35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Búsqueda de correlaciones</a:t>
            </a:r>
            <a:endParaRPr dirty="0"/>
          </a:p>
        </p:txBody>
      </p:sp>
      <p:sp>
        <p:nvSpPr>
          <p:cNvPr id="621" name="Google Shape;621;p35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Análisis de relacione y reducción de dimensionalidad.</a:t>
            </a:r>
            <a:endParaRPr dirty="0"/>
          </a:p>
        </p:txBody>
      </p:sp>
      <p:sp>
        <p:nvSpPr>
          <p:cNvPr id="622" name="Google Shape;622;p35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RESUMEN</a:t>
            </a:r>
            <a:endParaRPr dirty="0"/>
          </a:p>
        </p:txBody>
      </p:sp>
      <p:sp>
        <p:nvSpPr>
          <p:cNvPr id="626" name="Google Shape;626;p35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7" name="Google Shape;627;p35"/>
          <p:cNvCxnSpPr>
            <a:stCxn id="623" idx="3"/>
            <a:endCxn id="625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8" name="Google Shape;628;p35"/>
          <p:cNvCxnSpPr>
            <a:stCxn id="625" idx="2"/>
            <a:endCxn id="624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9" name="Google Shape;629;p35"/>
          <p:cNvCxnSpPr>
            <a:stCxn id="624" idx="3"/>
            <a:endCxn id="626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" name="Grupo 6"/>
          <p:cNvGrpSpPr/>
          <p:nvPr/>
        </p:nvGrpSpPr>
        <p:grpSpPr>
          <a:xfrm>
            <a:off x="3510825" y="3082375"/>
            <a:ext cx="723900" cy="723900"/>
            <a:chOff x="3510825" y="3082375"/>
            <a:chExt cx="723900" cy="723900"/>
          </a:xfrm>
        </p:grpSpPr>
        <p:sp>
          <p:nvSpPr>
            <p:cNvPr id="624" name="Google Shape;624;p35"/>
            <p:cNvSpPr/>
            <p:nvPr/>
          </p:nvSpPr>
          <p:spPr>
            <a:xfrm>
              <a:off x="3510825" y="3082375"/>
              <a:ext cx="723900" cy="723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0" name="Google Shape;630;p35"/>
            <p:cNvGrpSpPr/>
            <p:nvPr/>
          </p:nvGrpSpPr>
          <p:grpSpPr>
            <a:xfrm>
              <a:off x="3664140" y="3215984"/>
              <a:ext cx="402156" cy="456781"/>
              <a:chOff x="5357662" y="4297637"/>
              <a:chExt cx="287275" cy="326296"/>
            </a:xfrm>
          </p:grpSpPr>
          <p:sp>
            <p:nvSpPr>
              <p:cNvPr id="631" name="Google Shape;631;p35"/>
              <p:cNvSpPr/>
              <p:nvPr/>
            </p:nvSpPr>
            <p:spPr>
              <a:xfrm>
                <a:off x="5357662" y="4385545"/>
                <a:ext cx="287275" cy="238388"/>
              </a:xfrm>
              <a:custGeom>
                <a:avLst/>
                <a:gdLst/>
                <a:ahLst/>
                <a:cxnLst/>
                <a:rect l="l" t="t" r="r" b="b"/>
                <a:pathLst>
                  <a:path w="9026" h="7490" extrusionOk="0">
                    <a:moveTo>
                      <a:pt x="2906" y="5573"/>
                    </a:moveTo>
                    <a:lnTo>
                      <a:pt x="2906" y="7144"/>
                    </a:lnTo>
                    <a:lnTo>
                      <a:pt x="322" y="7144"/>
                    </a:lnTo>
                    <a:lnTo>
                      <a:pt x="322" y="5573"/>
                    </a:lnTo>
                    <a:close/>
                    <a:moveTo>
                      <a:pt x="5799" y="3037"/>
                    </a:moveTo>
                    <a:lnTo>
                      <a:pt x="5799" y="7144"/>
                    </a:lnTo>
                    <a:lnTo>
                      <a:pt x="3227" y="7144"/>
                    </a:lnTo>
                    <a:lnTo>
                      <a:pt x="3227" y="5406"/>
                    </a:lnTo>
                    <a:lnTo>
                      <a:pt x="3227" y="3037"/>
                    </a:lnTo>
                    <a:close/>
                    <a:moveTo>
                      <a:pt x="5966" y="1"/>
                    </a:moveTo>
                    <a:cubicBezTo>
                      <a:pt x="5882" y="1"/>
                      <a:pt x="5799" y="72"/>
                      <a:pt x="5799" y="167"/>
                    </a:cubicBezTo>
                    <a:lnTo>
                      <a:pt x="5799" y="2727"/>
                    </a:lnTo>
                    <a:lnTo>
                      <a:pt x="3061" y="2727"/>
                    </a:lnTo>
                    <a:cubicBezTo>
                      <a:pt x="2977" y="2727"/>
                      <a:pt x="2906" y="2799"/>
                      <a:pt x="2906" y="2894"/>
                    </a:cubicBezTo>
                    <a:lnTo>
                      <a:pt x="2906" y="5251"/>
                    </a:lnTo>
                    <a:lnTo>
                      <a:pt x="156" y="5251"/>
                    </a:lnTo>
                    <a:cubicBezTo>
                      <a:pt x="72" y="5251"/>
                      <a:pt x="1" y="5335"/>
                      <a:pt x="1" y="5418"/>
                    </a:cubicBezTo>
                    <a:lnTo>
                      <a:pt x="1" y="7323"/>
                    </a:lnTo>
                    <a:cubicBezTo>
                      <a:pt x="1" y="7418"/>
                      <a:pt x="72" y="7490"/>
                      <a:pt x="156" y="7490"/>
                    </a:cubicBezTo>
                    <a:lnTo>
                      <a:pt x="8871" y="7490"/>
                    </a:lnTo>
                    <a:cubicBezTo>
                      <a:pt x="8954" y="7490"/>
                      <a:pt x="9026" y="7418"/>
                      <a:pt x="9026" y="7323"/>
                    </a:cubicBezTo>
                    <a:lnTo>
                      <a:pt x="9026" y="1417"/>
                    </a:lnTo>
                    <a:cubicBezTo>
                      <a:pt x="9026" y="1322"/>
                      <a:pt x="8954" y="1251"/>
                      <a:pt x="8871" y="1251"/>
                    </a:cubicBezTo>
                    <a:cubicBezTo>
                      <a:pt x="8776" y="1251"/>
                      <a:pt x="8704" y="1322"/>
                      <a:pt x="8704" y="1417"/>
                    </a:cubicBezTo>
                    <a:lnTo>
                      <a:pt x="8704" y="7144"/>
                    </a:lnTo>
                    <a:lnTo>
                      <a:pt x="6132" y="7144"/>
                    </a:lnTo>
                    <a:lnTo>
                      <a:pt x="6132" y="2870"/>
                    </a:lnTo>
                    <a:lnTo>
                      <a:pt x="6132" y="310"/>
                    </a:lnTo>
                    <a:lnTo>
                      <a:pt x="8704" y="310"/>
                    </a:lnTo>
                    <a:lnTo>
                      <a:pt x="8704" y="763"/>
                    </a:lnTo>
                    <a:cubicBezTo>
                      <a:pt x="8704" y="846"/>
                      <a:pt x="8776" y="929"/>
                      <a:pt x="8871" y="929"/>
                    </a:cubicBezTo>
                    <a:cubicBezTo>
                      <a:pt x="8954" y="929"/>
                      <a:pt x="9026" y="846"/>
                      <a:pt x="9026" y="763"/>
                    </a:cubicBezTo>
                    <a:lnTo>
                      <a:pt x="9026" y="167"/>
                    </a:lnTo>
                    <a:cubicBezTo>
                      <a:pt x="9026" y="72"/>
                      <a:pt x="8954" y="1"/>
                      <a:pt x="8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5"/>
              <p:cNvSpPr/>
              <p:nvPr/>
            </p:nvSpPr>
            <p:spPr>
              <a:xfrm>
                <a:off x="5377363" y="4576542"/>
                <a:ext cx="6219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22" extrusionOk="0">
                    <a:moveTo>
                      <a:pt x="168" y="0"/>
                    </a:moveTo>
                    <a:cubicBezTo>
                      <a:pt x="84" y="0"/>
                      <a:pt x="1" y="72"/>
                      <a:pt x="1" y="167"/>
                    </a:cubicBezTo>
                    <a:cubicBezTo>
                      <a:pt x="1" y="250"/>
                      <a:pt x="84" y="322"/>
                      <a:pt x="168" y="322"/>
                    </a:cubicBezTo>
                    <a:lnTo>
                      <a:pt x="1787" y="322"/>
                    </a:lnTo>
                    <a:cubicBezTo>
                      <a:pt x="1882" y="322"/>
                      <a:pt x="1953" y="250"/>
                      <a:pt x="1953" y="167"/>
                    </a:cubicBezTo>
                    <a:cubicBezTo>
                      <a:pt x="1953" y="72"/>
                      <a:pt x="1882" y="0"/>
                      <a:pt x="17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5"/>
              <p:cNvSpPr/>
              <p:nvPr/>
            </p:nvSpPr>
            <p:spPr>
              <a:xfrm>
                <a:off x="5470204" y="4495827"/>
                <a:ext cx="6219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34" extrusionOk="0">
                    <a:moveTo>
                      <a:pt x="168" y="0"/>
                    </a:moveTo>
                    <a:cubicBezTo>
                      <a:pt x="84" y="0"/>
                      <a:pt x="1" y="84"/>
                      <a:pt x="1" y="167"/>
                    </a:cubicBezTo>
                    <a:cubicBezTo>
                      <a:pt x="1" y="262"/>
                      <a:pt x="84" y="334"/>
                      <a:pt x="168" y="334"/>
                    </a:cubicBezTo>
                    <a:lnTo>
                      <a:pt x="1787" y="334"/>
                    </a:lnTo>
                    <a:cubicBezTo>
                      <a:pt x="1882" y="334"/>
                      <a:pt x="1954" y="262"/>
                      <a:pt x="1954" y="167"/>
                    </a:cubicBezTo>
                    <a:cubicBezTo>
                      <a:pt x="1954" y="84"/>
                      <a:pt x="1882" y="0"/>
                      <a:pt x="17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5"/>
              <p:cNvSpPr/>
              <p:nvPr/>
            </p:nvSpPr>
            <p:spPr>
              <a:xfrm>
                <a:off x="5562694" y="4409798"/>
                <a:ext cx="62159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67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1786" y="322"/>
                    </a:lnTo>
                    <a:cubicBezTo>
                      <a:pt x="1881" y="322"/>
                      <a:pt x="1953" y="251"/>
                      <a:pt x="1953" y="167"/>
                    </a:cubicBezTo>
                    <a:cubicBezTo>
                      <a:pt x="1953" y="72"/>
                      <a:pt x="1881" y="1"/>
                      <a:pt x="1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5"/>
              <p:cNvSpPr/>
              <p:nvPr/>
            </p:nvSpPr>
            <p:spPr>
              <a:xfrm>
                <a:off x="5358043" y="4297637"/>
                <a:ext cx="238388" cy="237624"/>
              </a:xfrm>
              <a:custGeom>
                <a:avLst/>
                <a:gdLst/>
                <a:ahLst/>
                <a:cxnLst/>
                <a:rect l="l" t="t" r="r" b="b"/>
                <a:pathLst>
                  <a:path w="7490" h="7466" extrusionOk="0">
                    <a:moveTo>
                      <a:pt x="6061" y="0"/>
                    </a:moveTo>
                    <a:cubicBezTo>
                      <a:pt x="5966" y="0"/>
                      <a:pt x="5894" y="72"/>
                      <a:pt x="5894" y="155"/>
                    </a:cubicBezTo>
                    <a:cubicBezTo>
                      <a:pt x="5894" y="250"/>
                      <a:pt x="5966" y="322"/>
                      <a:pt x="6061" y="322"/>
                    </a:cubicBezTo>
                    <a:lnTo>
                      <a:pt x="6942" y="322"/>
                    </a:lnTo>
                    <a:lnTo>
                      <a:pt x="60" y="7204"/>
                    </a:lnTo>
                    <a:cubicBezTo>
                      <a:pt x="1" y="7263"/>
                      <a:pt x="1" y="7358"/>
                      <a:pt x="60" y="7418"/>
                    </a:cubicBezTo>
                    <a:cubicBezTo>
                      <a:pt x="72" y="7454"/>
                      <a:pt x="120" y="7466"/>
                      <a:pt x="167" y="7466"/>
                    </a:cubicBezTo>
                    <a:cubicBezTo>
                      <a:pt x="215" y="7466"/>
                      <a:pt x="251" y="7454"/>
                      <a:pt x="286" y="7418"/>
                    </a:cubicBezTo>
                    <a:lnTo>
                      <a:pt x="7156" y="548"/>
                    </a:lnTo>
                    <a:lnTo>
                      <a:pt x="7156" y="1429"/>
                    </a:lnTo>
                    <a:cubicBezTo>
                      <a:pt x="7156" y="1512"/>
                      <a:pt x="7240" y="1584"/>
                      <a:pt x="7323" y="1584"/>
                    </a:cubicBezTo>
                    <a:cubicBezTo>
                      <a:pt x="7406" y="1584"/>
                      <a:pt x="7490" y="1512"/>
                      <a:pt x="7490" y="1429"/>
                    </a:cubicBezTo>
                    <a:lnTo>
                      <a:pt x="7490" y="155"/>
                    </a:lnTo>
                    <a:cubicBezTo>
                      <a:pt x="7490" y="72"/>
                      <a:pt x="7406" y="0"/>
                      <a:pt x="73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" name="Grupo 4"/>
          <p:cNvGrpSpPr/>
          <p:nvPr/>
        </p:nvGrpSpPr>
        <p:grpSpPr>
          <a:xfrm>
            <a:off x="3510825" y="1673975"/>
            <a:ext cx="723900" cy="723900"/>
            <a:chOff x="3510825" y="1673975"/>
            <a:chExt cx="723900" cy="723900"/>
          </a:xfrm>
        </p:grpSpPr>
        <p:sp>
          <p:nvSpPr>
            <p:cNvPr id="623" name="Google Shape;623;p35"/>
            <p:cNvSpPr/>
            <p:nvPr/>
          </p:nvSpPr>
          <p:spPr>
            <a:xfrm>
              <a:off x="3510825" y="1673975"/>
              <a:ext cx="723900" cy="723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927;p64"/>
            <p:cNvSpPr>
              <a:spLocks noChangeAspect="1"/>
            </p:cNvSpPr>
            <p:nvPr/>
          </p:nvSpPr>
          <p:spPr>
            <a:xfrm>
              <a:off x="3576923" y="1883482"/>
              <a:ext cx="576590" cy="36000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rupo 5"/>
          <p:cNvGrpSpPr/>
          <p:nvPr/>
        </p:nvGrpSpPr>
        <p:grpSpPr>
          <a:xfrm>
            <a:off x="4909275" y="1673975"/>
            <a:ext cx="723900" cy="723900"/>
            <a:chOff x="4909275" y="1673975"/>
            <a:chExt cx="723900" cy="723900"/>
          </a:xfrm>
        </p:grpSpPr>
        <p:sp>
          <p:nvSpPr>
            <p:cNvPr id="625" name="Google Shape;625;p35"/>
            <p:cNvSpPr/>
            <p:nvPr/>
          </p:nvSpPr>
          <p:spPr>
            <a:xfrm>
              <a:off x="4909275" y="1673975"/>
              <a:ext cx="723900" cy="723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" name="Google Shape;9658;p61"/>
            <p:cNvGrpSpPr>
              <a:grpSpLocks/>
            </p:cNvGrpSpPr>
            <p:nvPr/>
          </p:nvGrpSpPr>
          <p:grpSpPr>
            <a:xfrm>
              <a:off x="4985794" y="1851867"/>
              <a:ext cx="576000" cy="374110"/>
              <a:chOff x="5159450" y="1919950"/>
              <a:chExt cx="1541050" cy="862500"/>
            </a:xfrm>
          </p:grpSpPr>
          <p:sp>
            <p:nvSpPr>
              <p:cNvPr id="58" name="Google Shape;9659;p61"/>
              <p:cNvSpPr/>
              <p:nvPr/>
            </p:nvSpPr>
            <p:spPr>
              <a:xfrm>
                <a:off x="5216414" y="2060033"/>
                <a:ext cx="1436820" cy="600250"/>
              </a:xfrm>
              <a:custGeom>
                <a:avLst/>
                <a:gdLst/>
                <a:ahLst/>
                <a:cxnLst/>
                <a:rect l="l" t="t" r="r" b="b"/>
                <a:pathLst>
                  <a:path w="165771" h="69253" extrusionOk="0">
                    <a:moveTo>
                      <a:pt x="0" y="62158"/>
                    </a:moveTo>
                    <a:cubicBezTo>
                      <a:pt x="3093" y="59686"/>
                      <a:pt x="11731" y="46368"/>
                      <a:pt x="18559" y="47324"/>
                    </a:cubicBezTo>
                    <a:cubicBezTo>
                      <a:pt x="25388" y="48280"/>
                      <a:pt x="34933" y="75569"/>
                      <a:pt x="40971" y="67894"/>
                    </a:cubicBezTo>
                    <a:cubicBezTo>
                      <a:pt x="47009" y="60219"/>
                      <a:pt x="49466" y="8743"/>
                      <a:pt x="54788" y="1272"/>
                    </a:cubicBezTo>
                    <a:cubicBezTo>
                      <a:pt x="60110" y="-6199"/>
                      <a:pt x="66121" y="21612"/>
                      <a:pt x="72901" y="23070"/>
                    </a:cubicBezTo>
                    <a:cubicBezTo>
                      <a:pt x="79681" y="24528"/>
                      <a:pt x="89301" y="7131"/>
                      <a:pt x="95467" y="10022"/>
                    </a:cubicBezTo>
                    <a:cubicBezTo>
                      <a:pt x="101633" y="12913"/>
                      <a:pt x="104182" y="34714"/>
                      <a:pt x="109898" y="40416"/>
                    </a:cubicBezTo>
                    <a:cubicBezTo>
                      <a:pt x="115614" y="46118"/>
                      <a:pt x="123315" y="40320"/>
                      <a:pt x="129762" y="44234"/>
                    </a:cubicBezTo>
                    <a:cubicBezTo>
                      <a:pt x="136209" y="48148"/>
                      <a:pt x="142580" y="65416"/>
                      <a:pt x="148581" y="63902"/>
                    </a:cubicBezTo>
                    <a:cubicBezTo>
                      <a:pt x="154583" y="62388"/>
                      <a:pt x="162906" y="39942"/>
                      <a:pt x="165771" y="35150"/>
                    </a:cubicBezTo>
                  </a:path>
                </a:pathLst>
              </a:custGeom>
              <a:noFill/>
              <a:ln w="19050" cap="flat" cmpd="sng">
                <a:solidFill>
                  <a:schemeClr val="bg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sp>
          <p:grpSp>
            <p:nvGrpSpPr>
              <p:cNvPr id="59" name="Google Shape;9660;p61"/>
              <p:cNvGrpSpPr/>
              <p:nvPr/>
            </p:nvGrpSpPr>
            <p:grpSpPr>
              <a:xfrm>
                <a:off x="5159450" y="1919950"/>
                <a:ext cx="1541050" cy="862500"/>
                <a:chOff x="5159450" y="1919950"/>
                <a:chExt cx="1541050" cy="862500"/>
              </a:xfrm>
            </p:grpSpPr>
            <p:cxnSp>
              <p:nvCxnSpPr>
                <p:cNvPr id="60" name="Google Shape;9661;p61"/>
                <p:cNvCxnSpPr/>
                <p:nvPr/>
              </p:nvCxnSpPr>
              <p:spPr>
                <a:xfrm>
                  <a:off x="5159450" y="1919950"/>
                  <a:ext cx="0" cy="862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1" name="Google Shape;9662;p61"/>
                <p:cNvCxnSpPr/>
                <p:nvPr/>
              </p:nvCxnSpPr>
              <p:spPr>
                <a:xfrm>
                  <a:off x="5161200" y="2778975"/>
                  <a:ext cx="15393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83" name="Google Shape;11328;p64"/>
          <p:cNvGrpSpPr>
            <a:grpSpLocks noChangeAspect="1"/>
          </p:cNvGrpSpPr>
          <p:nvPr/>
        </p:nvGrpSpPr>
        <p:grpSpPr>
          <a:xfrm>
            <a:off x="4966744" y="3244558"/>
            <a:ext cx="554115" cy="432000"/>
            <a:chOff x="2611458" y="3816374"/>
            <a:chExt cx="426329" cy="332375"/>
          </a:xfrm>
          <a:solidFill>
            <a:schemeClr val="bg2"/>
          </a:solidFill>
        </p:grpSpPr>
        <p:sp>
          <p:nvSpPr>
            <p:cNvPr id="84" name="Google Shape;11329;p64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1330;p64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331;p64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1332;p64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1333;p64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1334;p64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335;p64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1336;p64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1337;p64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338;p64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/>
              <a:t>UNIVARIADO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121" y="989475"/>
            <a:ext cx="6952381" cy="3705619"/>
          </a:xfrm>
          <a:prstGeom prst="rect">
            <a:avLst/>
          </a:prstGeom>
        </p:spPr>
      </p:pic>
      <p:grpSp>
        <p:nvGrpSpPr>
          <p:cNvPr id="4" name="Grupo 3"/>
          <p:cNvGrpSpPr/>
          <p:nvPr/>
        </p:nvGrpSpPr>
        <p:grpSpPr>
          <a:xfrm>
            <a:off x="256557" y="496438"/>
            <a:ext cx="362267" cy="312707"/>
            <a:chOff x="3510825" y="1673975"/>
            <a:chExt cx="723900" cy="723900"/>
          </a:xfrm>
        </p:grpSpPr>
        <p:sp>
          <p:nvSpPr>
            <p:cNvPr id="5" name="Google Shape;623;p35"/>
            <p:cNvSpPr/>
            <p:nvPr/>
          </p:nvSpPr>
          <p:spPr>
            <a:xfrm>
              <a:off x="3510825" y="1673975"/>
              <a:ext cx="723900" cy="723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927;p64"/>
            <p:cNvSpPr>
              <a:spLocks noChangeAspect="1"/>
            </p:cNvSpPr>
            <p:nvPr/>
          </p:nvSpPr>
          <p:spPr>
            <a:xfrm>
              <a:off x="3576923" y="1883482"/>
              <a:ext cx="576590" cy="36000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6660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/>
              <a:t>UNIVARIADO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30" y="1021887"/>
            <a:ext cx="3554418" cy="1935801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3913062" y="1021887"/>
            <a:ext cx="4572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Casi el 84 % de los empleados en este </a:t>
            </a:r>
            <a:r>
              <a:rPr lang="es-AR" dirty="0" err="1">
                <a:solidFill>
                  <a:schemeClr val="bg1"/>
                </a:solidFill>
                <a:latin typeface="Maven Pro" panose="020B0604020202020204" charset="0"/>
              </a:rPr>
              <a:t>dataset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 dijo no tener desgaste laboral (</a:t>
            </a:r>
            <a:r>
              <a:rPr lang="es-AR" dirty="0" err="1">
                <a:solidFill>
                  <a:schemeClr val="bg1"/>
                </a:solidFill>
                <a:latin typeface="Maven Pro" panose="020B0604020202020204" charset="0"/>
              </a:rPr>
              <a:t>attrition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)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mientras que el 16% si tuvo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.</a:t>
            </a: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550" y="2224898"/>
            <a:ext cx="4972050" cy="2732421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440754" y="3462390"/>
            <a:ext cx="3495895" cy="587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base" latinLnBrk="1">
              <a:lnSpc>
                <a:spcPct val="11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El 68% de los participantes se encuentra 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en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el rango de edades de  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28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a  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46</a:t>
            </a:r>
            <a:endParaRPr lang="es-AR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  <p:grpSp>
        <p:nvGrpSpPr>
          <p:cNvPr id="12" name="Grupo 11"/>
          <p:cNvGrpSpPr/>
          <p:nvPr/>
        </p:nvGrpSpPr>
        <p:grpSpPr>
          <a:xfrm>
            <a:off x="256557" y="496438"/>
            <a:ext cx="362267" cy="312707"/>
            <a:chOff x="3510825" y="1673975"/>
            <a:chExt cx="723900" cy="723900"/>
          </a:xfrm>
        </p:grpSpPr>
        <p:sp>
          <p:nvSpPr>
            <p:cNvPr id="13" name="Google Shape;623;p35"/>
            <p:cNvSpPr/>
            <p:nvPr/>
          </p:nvSpPr>
          <p:spPr>
            <a:xfrm>
              <a:off x="3510825" y="1673975"/>
              <a:ext cx="723900" cy="723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927;p64"/>
            <p:cNvSpPr>
              <a:spLocks noChangeAspect="1"/>
            </p:cNvSpPr>
            <p:nvPr/>
          </p:nvSpPr>
          <p:spPr>
            <a:xfrm>
              <a:off x="3576923" y="1883482"/>
              <a:ext cx="576590" cy="36000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5776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/>
              <a:t>UNIVARIADO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38" y="934282"/>
            <a:ext cx="4003177" cy="2282564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4320345" y="898174"/>
            <a:ext cx="3937183" cy="1177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El 81% de los empleados raramente viaja o no lo hace directamente. Solo el 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188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% viaja 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frecuentemente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éste es un porcentaje parecido al indicado en </a:t>
            </a:r>
            <a:r>
              <a:rPr lang="es-AR" dirty="0" err="1" smtClean="0">
                <a:solidFill>
                  <a:schemeClr val="bg1"/>
                </a:solidFill>
                <a:latin typeface="Maven Pro" panose="020B0604020202020204" charset="0"/>
              </a:rPr>
              <a:t>attrition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puede haber alguna relación?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8491" y="2322181"/>
            <a:ext cx="4508804" cy="2621398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04861" y="3539189"/>
            <a:ext cx="39536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dirty="0" smtClean="0">
                <a:solidFill>
                  <a:schemeClr val="bg1"/>
                </a:solidFill>
                <a:latin typeface="Maven Pro" panose="020B0604020202020204" charset="0"/>
              </a:rPr>
              <a:t>Tenemos </a:t>
            </a:r>
            <a:r>
              <a:rPr lang="es-ES" dirty="0">
                <a:solidFill>
                  <a:schemeClr val="bg1"/>
                </a:solidFill>
                <a:latin typeface="Maven Pro" panose="020B0604020202020204" charset="0"/>
              </a:rPr>
              <a:t>6 rubros educacionales. Mas del 70% tienen formación en </a:t>
            </a:r>
            <a:r>
              <a:rPr lang="es-ES" dirty="0" err="1">
                <a:solidFill>
                  <a:schemeClr val="bg1"/>
                </a:solidFill>
                <a:latin typeface="Maven Pro" panose="020B0604020202020204" charset="0"/>
              </a:rPr>
              <a:t>Life</a:t>
            </a:r>
            <a:r>
              <a:rPr lang="es-E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Maven Pro" panose="020B0604020202020204" charset="0"/>
              </a:rPr>
              <a:t>Sciences</a:t>
            </a:r>
            <a:r>
              <a:rPr lang="es-ES" dirty="0">
                <a:solidFill>
                  <a:schemeClr val="bg1"/>
                </a:solidFill>
                <a:latin typeface="Maven Pro" panose="020B0604020202020204" charset="0"/>
              </a:rPr>
              <a:t> o Medical. El 30% restante se dividen en </a:t>
            </a:r>
            <a:r>
              <a:rPr lang="es-ES" dirty="0" smtClean="0">
                <a:solidFill>
                  <a:schemeClr val="bg1"/>
                </a:solidFill>
                <a:latin typeface="Maven Pro" panose="020B0604020202020204" charset="0"/>
              </a:rPr>
              <a:t>Marketing </a:t>
            </a:r>
            <a:r>
              <a:rPr lang="es-ES" dirty="0" err="1">
                <a:solidFill>
                  <a:schemeClr val="bg1"/>
                </a:solidFill>
                <a:latin typeface="Maven Pro" panose="020B0604020202020204" charset="0"/>
              </a:rPr>
              <a:t>Technical</a:t>
            </a:r>
            <a:r>
              <a:rPr lang="es-E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Maven Pro" panose="020B0604020202020204" charset="0"/>
              </a:rPr>
              <a:t>Degree</a:t>
            </a:r>
            <a:r>
              <a:rPr lang="es-ES" dirty="0" smtClean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s-ES" dirty="0">
                <a:solidFill>
                  <a:schemeClr val="bg1"/>
                </a:solidFill>
                <a:latin typeface="Maven Pro" panose="020B0604020202020204" charset="0"/>
              </a:rPr>
              <a:t>Human </a:t>
            </a:r>
            <a:r>
              <a:rPr lang="es-ES" dirty="0" err="1">
                <a:solidFill>
                  <a:schemeClr val="bg1"/>
                </a:solidFill>
                <a:latin typeface="Maven Pro" panose="020B0604020202020204" charset="0"/>
              </a:rPr>
              <a:t>Resources</a:t>
            </a:r>
            <a:r>
              <a:rPr lang="es-ES" dirty="0">
                <a:solidFill>
                  <a:schemeClr val="bg1"/>
                </a:solidFill>
                <a:latin typeface="Maven Pro" panose="020B0604020202020204" charset="0"/>
              </a:rPr>
              <a:t> y otros</a:t>
            </a:r>
            <a:endParaRPr lang="es-AR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  <p:grpSp>
        <p:nvGrpSpPr>
          <p:cNvPr id="32" name="Grupo 31"/>
          <p:cNvGrpSpPr/>
          <p:nvPr/>
        </p:nvGrpSpPr>
        <p:grpSpPr>
          <a:xfrm>
            <a:off x="256557" y="496438"/>
            <a:ext cx="362267" cy="312707"/>
            <a:chOff x="3510825" y="1673975"/>
            <a:chExt cx="723900" cy="723900"/>
          </a:xfrm>
        </p:grpSpPr>
        <p:sp>
          <p:nvSpPr>
            <p:cNvPr id="33" name="Google Shape;623;p35"/>
            <p:cNvSpPr/>
            <p:nvPr/>
          </p:nvSpPr>
          <p:spPr>
            <a:xfrm>
              <a:off x="3510825" y="1673975"/>
              <a:ext cx="723900" cy="723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27;p64"/>
            <p:cNvSpPr>
              <a:spLocks noChangeAspect="1"/>
            </p:cNvSpPr>
            <p:nvPr/>
          </p:nvSpPr>
          <p:spPr>
            <a:xfrm>
              <a:off x="3576923" y="1883482"/>
              <a:ext cx="576590" cy="36000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 smtClean="0"/>
              <a:t>BIVARIADO</a:t>
            </a:r>
            <a:endParaRPr lang="es-AR" dirty="0"/>
          </a:p>
        </p:txBody>
      </p:sp>
      <p:grpSp>
        <p:nvGrpSpPr>
          <p:cNvPr id="3" name="Grupo 2"/>
          <p:cNvGrpSpPr/>
          <p:nvPr/>
        </p:nvGrpSpPr>
        <p:grpSpPr>
          <a:xfrm>
            <a:off x="243400" y="480223"/>
            <a:ext cx="353961" cy="349221"/>
            <a:chOff x="4909275" y="1673975"/>
            <a:chExt cx="723900" cy="723900"/>
          </a:xfrm>
        </p:grpSpPr>
        <p:sp>
          <p:nvSpPr>
            <p:cNvPr id="4" name="Google Shape;625;p35"/>
            <p:cNvSpPr/>
            <p:nvPr/>
          </p:nvSpPr>
          <p:spPr>
            <a:xfrm>
              <a:off x="4909275" y="1673975"/>
              <a:ext cx="723900" cy="723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" name="Google Shape;9658;p61"/>
            <p:cNvGrpSpPr>
              <a:grpSpLocks/>
            </p:cNvGrpSpPr>
            <p:nvPr/>
          </p:nvGrpSpPr>
          <p:grpSpPr>
            <a:xfrm>
              <a:off x="4985794" y="1851867"/>
              <a:ext cx="576000" cy="374110"/>
              <a:chOff x="5159450" y="1919950"/>
              <a:chExt cx="1541050" cy="862500"/>
            </a:xfrm>
          </p:grpSpPr>
          <p:sp>
            <p:nvSpPr>
              <p:cNvPr id="6" name="Google Shape;9659;p61"/>
              <p:cNvSpPr/>
              <p:nvPr/>
            </p:nvSpPr>
            <p:spPr>
              <a:xfrm>
                <a:off x="5216414" y="2060033"/>
                <a:ext cx="1436820" cy="600250"/>
              </a:xfrm>
              <a:custGeom>
                <a:avLst/>
                <a:gdLst/>
                <a:ahLst/>
                <a:cxnLst/>
                <a:rect l="l" t="t" r="r" b="b"/>
                <a:pathLst>
                  <a:path w="165771" h="69253" extrusionOk="0">
                    <a:moveTo>
                      <a:pt x="0" y="62158"/>
                    </a:moveTo>
                    <a:cubicBezTo>
                      <a:pt x="3093" y="59686"/>
                      <a:pt x="11731" y="46368"/>
                      <a:pt x="18559" y="47324"/>
                    </a:cubicBezTo>
                    <a:cubicBezTo>
                      <a:pt x="25388" y="48280"/>
                      <a:pt x="34933" y="75569"/>
                      <a:pt x="40971" y="67894"/>
                    </a:cubicBezTo>
                    <a:cubicBezTo>
                      <a:pt x="47009" y="60219"/>
                      <a:pt x="49466" y="8743"/>
                      <a:pt x="54788" y="1272"/>
                    </a:cubicBezTo>
                    <a:cubicBezTo>
                      <a:pt x="60110" y="-6199"/>
                      <a:pt x="66121" y="21612"/>
                      <a:pt x="72901" y="23070"/>
                    </a:cubicBezTo>
                    <a:cubicBezTo>
                      <a:pt x="79681" y="24528"/>
                      <a:pt x="89301" y="7131"/>
                      <a:pt x="95467" y="10022"/>
                    </a:cubicBezTo>
                    <a:cubicBezTo>
                      <a:pt x="101633" y="12913"/>
                      <a:pt x="104182" y="34714"/>
                      <a:pt x="109898" y="40416"/>
                    </a:cubicBezTo>
                    <a:cubicBezTo>
                      <a:pt x="115614" y="46118"/>
                      <a:pt x="123315" y="40320"/>
                      <a:pt x="129762" y="44234"/>
                    </a:cubicBezTo>
                    <a:cubicBezTo>
                      <a:pt x="136209" y="48148"/>
                      <a:pt x="142580" y="65416"/>
                      <a:pt x="148581" y="63902"/>
                    </a:cubicBezTo>
                    <a:cubicBezTo>
                      <a:pt x="154583" y="62388"/>
                      <a:pt x="162906" y="39942"/>
                      <a:pt x="165771" y="35150"/>
                    </a:cubicBezTo>
                  </a:path>
                </a:pathLst>
              </a:custGeom>
              <a:noFill/>
              <a:ln w="19050" cap="flat" cmpd="sng">
                <a:solidFill>
                  <a:schemeClr val="bg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sp>
          <p:grpSp>
            <p:nvGrpSpPr>
              <p:cNvPr id="7" name="Google Shape;9660;p61"/>
              <p:cNvGrpSpPr/>
              <p:nvPr/>
            </p:nvGrpSpPr>
            <p:grpSpPr>
              <a:xfrm>
                <a:off x="5159450" y="1919950"/>
                <a:ext cx="1541050" cy="862500"/>
                <a:chOff x="5159450" y="1919950"/>
                <a:chExt cx="1541050" cy="862500"/>
              </a:xfrm>
            </p:grpSpPr>
            <p:cxnSp>
              <p:nvCxnSpPr>
                <p:cNvPr id="8" name="Google Shape;9661;p61"/>
                <p:cNvCxnSpPr/>
                <p:nvPr/>
              </p:nvCxnSpPr>
              <p:spPr>
                <a:xfrm>
                  <a:off x="5159450" y="1919950"/>
                  <a:ext cx="0" cy="862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" name="Google Shape;9662;p61"/>
                <p:cNvCxnSpPr/>
                <p:nvPr/>
              </p:nvCxnSpPr>
              <p:spPr>
                <a:xfrm>
                  <a:off x="5161200" y="2778975"/>
                  <a:ext cx="15393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621" y="432085"/>
            <a:ext cx="4622006" cy="4427857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1360051" y="506967"/>
            <a:ext cx="1622624" cy="42780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AGE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DAILYRATE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DISTANCEFROMHOME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HOURLYRATE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                 MONTHLYINCOME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MONTHLYRATE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PERCENTSALARYHIKE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TOTALWORKINGYEARS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                 YEARSATCOMPANY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YEARSINCURRENTROLE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YEARSSINCELASTPROMOTION </a:t>
            </a:r>
          </a:p>
          <a:p>
            <a:pPr algn="r"/>
            <a:endParaRPr lang="es-ES" sz="800" dirty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endParaRPr lang="es-AR" sz="800" dirty="0" smtClean="0">
              <a:solidFill>
                <a:schemeClr val="bg1"/>
              </a:solidFill>
              <a:latin typeface="Maven Pro" panose="020B0604020202020204" charset="0"/>
            </a:endParaRPr>
          </a:p>
          <a:p>
            <a:pPr algn="r"/>
            <a:r>
              <a:rPr lang="es-AR" sz="800" dirty="0" smtClean="0">
                <a:solidFill>
                  <a:schemeClr val="bg1"/>
                </a:solidFill>
                <a:latin typeface="Maven Pro" panose="020B0604020202020204" charset="0"/>
              </a:rPr>
              <a:t>YEARSWITHCURRMANAGER</a:t>
            </a:r>
            <a:endParaRPr lang="es-AR" sz="800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627" y="654833"/>
            <a:ext cx="668443" cy="50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9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 smtClean="0"/>
              <a:t>BIVARIADO</a:t>
            </a:r>
            <a:endParaRPr lang="es-AR" dirty="0"/>
          </a:p>
        </p:txBody>
      </p:sp>
      <p:grpSp>
        <p:nvGrpSpPr>
          <p:cNvPr id="3" name="Grupo 2"/>
          <p:cNvGrpSpPr/>
          <p:nvPr/>
        </p:nvGrpSpPr>
        <p:grpSpPr>
          <a:xfrm>
            <a:off x="243400" y="480223"/>
            <a:ext cx="353961" cy="349221"/>
            <a:chOff x="4909275" y="1673975"/>
            <a:chExt cx="723900" cy="723900"/>
          </a:xfrm>
        </p:grpSpPr>
        <p:sp>
          <p:nvSpPr>
            <p:cNvPr id="4" name="Google Shape;625;p35"/>
            <p:cNvSpPr/>
            <p:nvPr/>
          </p:nvSpPr>
          <p:spPr>
            <a:xfrm>
              <a:off x="4909275" y="1673975"/>
              <a:ext cx="723900" cy="723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" name="Google Shape;9658;p61"/>
            <p:cNvGrpSpPr>
              <a:grpSpLocks/>
            </p:cNvGrpSpPr>
            <p:nvPr/>
          </p:nvGrpSpPr>
          <p:grpSpPr>
            <a:xfrm>
              <a:off x="4985794" y="1851867"/>
              <a:ext cx="576000" cy="374110"/>
              <a:chOff x="5159450" y="1919950"/>
              <a:chExt cx="1541050" cy="862500"/>
            </a:xfrm>
          </p:grpSpPr>
          <p:sp>
            <p:nvSpPr>
              <p:cNvPr id="6" name="Google Shape;9659;p61"/>
              <p:cNvSpPr/>
              <p:nvPr/>
            </p:nvSpPr>
            <p:spPr>
              <a:xfrm>
                <a:off x="5216414" y="2060033"/>
                <a:ext cx="1436820" cy="600250"/>
              </a:xfrm>
              <a:custGeom>
                <a:avLst/>
                <a:gdLst/>
                <a:ahLst/>
                <a:cxnLst/>
                <a:rect l="l" t="t" r="r" b="b"/>
                <a:pathLst>
                  <a:path w="165771" h="69253" extrusionOk="0">
                    <a:moveTo>
                      <a:pt x="0" y="62158"/>
                    </a:moveTo>
                    <a:cubicBezTo>
                      <a:pt x="3093" y="59686"/>
                      <a:pt x="11731" y="46368"/>
                      <a:pt x="18559" y="47324"/>
                    </a:cubicBezTo>
                    <a:cubicBezTo>
                      <a:pt x="25388" y="48280"/>
                      <a:pt x="34933" y="75569"/>
                      <a:pt x="40971" y="67894"/>
                    </a:cubicBezTo>
                    <a:cubicBezTo>
                      <a:pt x="47009" y="60219"/>
                      <a:pt x="49466" y="8743"/>
                      <a:pt x="54788" y="1272"/>
                    </a:cubicBezTo>
                    <a:cubicBezTo>
                      <a:pt x="60110" y="-6199"/>
                      <a:pt x="66121" y="21612"/>
                      <a:pt x="72901" y="23070"/>
                    </a:cubicBezTo>
                    <a:cubicBezTo>
                      <a:pt x="79681" y="24528"/>
                      <a:pt x="89301" y="7131"/>
                      <a:pt x="95467" y="10022"/>
                    </a:cubicBezTo>
                    <a:cubicBezTo>
                      <a:pt x="101633" y="12913"/>
                      <a:pt x="104182" y="34714"/>
                      <a:pt x="109898" y="40416"/>
                    </a:cubicBezTo>
                    <a:cubicBezTo>
                      <a:pt x="115614" y="46118"/>
                      <a:pt x="123315" y="40320"/>
                      <a:pt x="129762" y="44234"/>
                    </a:cubicBezTo>
                    <a:cubicBezTo>
                      <a:pt x="136209" y="48148"/>
                      <a:pt x="142580" y="65416"/>
                      <a:pt x="148581" y="63902"/>
                    </a:cubicBezTo>
                    <a:cubicBezTo>
                      <a:pt x="154583" y="62388"/>
                      <a:pt x="162906" y="39942"/>
                      <a:pt x="165771" y="35150"/>
                    </a:cubicBezTo>
                  </a:path>
                </a:pathLst>
              </a:custGeom>
              <a:noFill/>
              <a:ln w="19050" cap="flat" cmpd="sng">
                <a:solidFill>
                  <a:schemeClr val="bg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sp>
          <p:grpSp>
            <p:nvGrpSpPr>
              <p:cNvPr id="7" name="Google Shape;9660;p61"/>
              <p:cNvGrpSpPr/>
              <p:nvPr/>
            </p:nvGrpSpPr>
            <p:grpSpPr>
              <a:xfrm>
                <a:off x="5159450" y="1919950"/>
                <a:ext cx="1541050" cy="862500"/>
                <a:chOff x="5159450" y="1919950"/>
                <a:chExt cx="1541050" cy="862500"/>
              </a:xfrm>
            </p:grpSpPr>
            <p:cxnSp>
              <p:nvCxnSpPr>
                <p:cNvPr id="8" name="Google Shape;9661;p61"/>
                <p:cNvCxnSpPr/>
                <p:nvPr/>
              </p:nvCxnSpPr>
              <p:spPr>
                <a:xfrm>
                  <a:off x="5159450" y="1919950"/>
                  <a:ext cx="0" cy="862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" name="Google Shape;9662;p61"/>
                <p:cNvCxnSpPr/>
                <p:nvPr/>
              </p:nvCxnSpPr>
              <p:spPr>
                <a:xfrm>
                  <a:off x="5161200" y="2778975"/>
                  <a:ext cx="15393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80" y="1095012"/>
            <a:ext cx="4105243" cy="1826859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4572000" y="1095012"/>
            <a:ext cx="4218709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Se observa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que la mayor concentración de los empleados se encuentra en </a:t>
            </a:r>
            <a:r>
              <a:rPr lang="es-AR" dirty="0" err="1" smtClean="0">
                <a:solidFill>
                  <a:schemeClr val="bg1"/>
                </a:solidFill>
                <a:latin typeface="Maven Pro" panose="020B0604020202020204" charset="0"/>
              </a:rPr>
              <a:t>Bachelor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 (3). </a:t>
            </a:r>
          </a:p>
          <a:p>
            <a:endParaRPr lang="es-AR" dirty="0">
              <a:solidFill>
                <a:schemeClr val="bg1"/>
              </a:solidFill>
              <a:latin typeface="Maven Pro" panose="020B0604020202020204" charset="0"/>
            </a:endParaRPr>
          </a:p>
          <a:p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También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podemos observar que en cada pilar de educación la mayor concentración es en salarios mas bajos siendo pocos quienes cobran mas dinero</a:t>
            </a: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5018" y="2960240"/>
            <a:ext cx="4499654" cy="1956617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243400" y="3300889"/>
            <a:ext cx="42316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La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participación laboral 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es media en general independientemente del nivel de sueldos.</a:t>
            </a:r>
            <a:endParaRPr lang="es-AR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38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 smtClean="0"/>
              <a:t>BIVARIADO</a:t>
            </a:r>
            <a:endParaRPr lang="es-AR" dirty="0"/>
          </a:p>
        </p:txBody>
      </p:sp>
      <p:grpSp>
        <p:nvGrpSpPr>
          <p:cNvPr id="3" name="Grupo 2"/>
          <p:cNvGrpSpPr/>
          <p:nvPr/>
        </p:nvGrpSpPr>
        <p:grpSpPr>
          <a:xfrm>
            <a:off x="243400" y="480223"/>
            <a:ext cx="353961" cy="349221"/>
            <a:chOff x="4909275" y="1673975"/>
            <a:chExt cx="723900" cy="723900"/>
          </a:xfrm>
        </p:grpSpPr>
        <p:sp>
          <p:nvSpPr>
            <p:cNvPr id="4" name="Google Shape;625;p35"/>
            <p:cNvSpPr/>
            <p:nvPr/>
          </p:nvSpPr>
          <p:spPr>
            <a:xfrm>
              <a:off x="4909275" y="1673975"/>
              <a:ext cx="723900" cy="723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" name="Google Shape;9658;p61"/>
            <p:cNvGrpSpPr>
              <a:grpSpLocks/>
            </p:cNvGrpSpPr>
            <p:nvPr/>
          </p:nvGrpSpPr>
          <p:grpSpPr>
            <a:xfrm>
              <a:off x="4985794" y="1851867"/>
              <a:ext cx="576000" cy="374110"/>
              <a:chOff x="5159450" y="1919950"/>
              <a:chExt cx="1541050" cy="862500"/>
            </a:xfrm>
          </p:grpSpPr>
          <p:sp>
            <p:nvSpPr>
              <p:cNvPr id="6" name="Google Shape;9659;p61"/>
              <p:cNvSpPr/>
              <p:nvPr/>
            </p:nvSpPr>
            <p:spPr>
              <a:xfrm>
                <a:off x="5216414" y="2060033"/>
                <a:ext cx="1436820" cy="600250"/>
              </a:xfrm>
              <a:custGeom>
                <a:avLst/>
                <a:gdLst/>
                <a:ahLst/>
                <a:cxnLst/>
                <a:rect l="l" t="t" r="r" b="b"/>
                <a:pathLst>
                  <a:path w="165771" h="69253" extrusionOk="0">
                    <a:moveTo>
                      <a:pt x="0" y="62158"/>
                    </a:moveTo>
                    <a:cubicBezTo>
                      <a:pt x="3093" y="59686"/>
                      <a:pt x="11731" y="46368"/>
                      <a:pt x="18559" y="47324"/>
                    </a:cubicBezTo>
                    <a:cubicBezTo>
                      <a:pt x="25388" y="48280"/>
                      <a:pt x="34933" y="75569"/>
                      <a:pt x="40971" y="67894"/>
                    </a:cubicBezTo>
                    <a:cubicBezTo>
                      <a:pt x="47009" y="60219"/>
                      <a:pt x="49466" y="8743"/>
                      <a:pt x="54788" y="1272"/>
                    </a:cubicBezTo>
                    <a:cubicBezTo>
                      <a:pt x="60110" y="-6199"/>
                      <a:pt x="66121" y="21612"/>
                      <a:pt x="72901" y="23070"/>
                    </a:cubicBezTo>
                    <a:cubicBezTo>
                      <a:pt x="79681" y="24528"/>
                      <a:pt x="89301" y="7131"/>
                      <a:pt x="95467" y="10022"/>
                    </a:cubicBezTo>
                    <a:cubicBezTo>
                      <a:pt x="101633" y="12913"/>
                      <a:pt x="104182" y="34714"/>
                      <a:pt x="109898" y="40416"/>
                    </a:cubicBezTo>
                    <a:cubicBezTo>
                      <a:pt x="115614" y="46118"/>
                      <a:pt x="123315" y="40320"/>
                      <a:pt x="129762" y="44234"/>
                    </a:cubicBezTo>
                    <a:cubicBezTo>
                      <a:pt x="136209" y="48148"/>
                      <a:pt x="142580" y="65416"/>
                      <a:pt x="148581" y="63902"/>
                    </a:cubicBezTo>
                    <a:cubicBezTo>
                      <a:pt x="154583" y="62388"/>
                      <a:pt x="162906" y="39942"/>
                      <a:pt x="165771" y="35150"/>
                    </a:cubicBezTo>
                  </a:path>
                </a:pathLst>
              </a:custGeom>
              <a:noFill/>
              <a:ln w="19050" cap="flat" cmpd="sng">
                <a:solidFill>
                  <a:schemeClr val="bg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sp>
          <p:grpSp>
            <p:nvGrpSpPr>
              <p:cNvPr id="7" name="Google Shape;9660;p61"/>
              <p:cNvGrpSpPr/>
              <p:nvPr/>
            </p:nvGrpSpPr>
            <p:grpSpPr>
              <a:xfrm>
                <a:off x="5159450" y="1919950"/>
                <a:ext cx="1541050" cy="862500"/>
                <a:chOff x="5159450" y="1919950"/>
                <a:chExt cx="1541050" cy="862500"/>
              </a:xfrm>
            </p:grpSpPr>
            <p:cxnSp>
              <p:nvCxnSpPr>
                <p:cNvPr id="8" name="Google Shape;9661;p61"/>
                <p:cNvCxnSpPr/>
                <p:nvPr/>
              </p:nvCxnSpPr>
              <p:spPr>
                <a:xfrm>
                  <a:off x="5159450" y="1919950"/>
                  <a:ext cx="0" cy="862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" name="Google Shape;9662;p61"/>
                <p:cNvCxnSpPr/>
                <p:nvPr/>
              </p:nvCxnSpPr>
              <p:spPr>
                <a:xfrm>
                  <a:off x="5161200" y="2778975"/>
                  <a:ext cx="15393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226" y="925542"/>
            <a:ext cx="3875940" cy="2123239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4188630" y="989475"/>
            <a:ext cx="418187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Maven Pro" panose="020B0604020202020204" charset="0"/>
              </a:rPr>
              <a:t>Los </a:t>
            </a:r>
            <a:r>
              <a:rPr lang="es-ES" dirty="0">
                <a:solidFill>
                  <a:schemeClr val="bg1"/>
                </a:solidFill>
                <a:latin typeface="Maven Pro" panose="020B0604020202020204" charset="0"/>
              </a:rPr>
              <a:t>casos donde se ve el mayor desgaste laboral suele ser en aquellos donde los salarios son mas bajos</a:t>
            </a:r>
            <a:endParaRPr lang="es-AR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8160" y="2720409"/>
            <a:ext cx="4563946" cy="2213013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416560" y="3374856"/>
            <a:ext cx="39116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dirty="0" smtClean="0">
                <a:solidFill>
                  <a:schemeClr val="bg1"/>
                </a:solidFill>
                <a:latin typeface="Maven Pro" panose="020B0604020202020204" charset="0"/>
              </a:rPr>
              <a:t>La relación entre el ingreso mensual y el balance vida-trabajo resulta similar a la relación del ingreso con la variable </a:t>
            </a:r>
            <a:r>
              <a:rPr lang="es-AR" dirty="0">
                <a:solidFill>
                  <a:schemeClr val="bg1"/>
                </a:solidFill>
                <a:latin typeface="Maven Pro" panose="020B0604020202020204" charset="0"/>
              </a:rPr>
              <a:t>participación </a:t>
            </a:r>
            <a:r>
              <a:rPr lang="es-AR" dirty="0" smtClean="0">
                <a:solidFill>
                  <a:schemeClr val="bg1"/>
                </a:solidFill>
                <a:latin typeface="Maven Pro" panose="020B0604020202020204" charset="0"/>
              </a:rPr>
              <a:t>laboral. Se observa una aglomeración en los valores de bajos sueldos.</a:t>
            </a:r>
            <a:endParaRPr lang="es-AR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35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ctrTitle" idx="13"/>
          </p:nvPr>
        </p:nvSpPr>
        <p:spPr>
          <a:xfrm>
            <a:off x="6513896" y="32444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Preguntas y objetivos de la investigación.</a:t>
            </a:r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 idx="4"/>
          </p:nvPr>
        </p:nvSpPr>
        <p:spPr>
          <a:xfrm>
            <a:off x="3790425" y="3244400"/>
            <a:ext cx="19125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AR" dirty="0"/>
              <a:t>Presentación del caso/problema específico.</a:t>
            </a:r>
            <a:br>
              <a:rPr lang="es-AR" dirty="0"/>
            </a:br>
            <a:endParaRPr dirty="0"/>
          </a:p>
        </p:txBody>
      </p:sp>
      <p:sp>
        <p:nvSpPr>
          <p:cNvPr id="467" name="Google Shape;467;p26"/>
          <p:cNvSpPr txBox="1">
            <a:spLocks noGrp="1"/>
          </p:cNvSpPr>
          <p:nvPr>
            <p:ph type="ctrTitle"/>
          </p:nvPr>
        </p:nvSpPr>
        <p:spPr>
          <a:xfrm>
            <a:off x="1147100" y="3244400"/>
            <a:ext cx="2152500" cy="11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Conformación del equipo de trabajo</a:t>
            </a:r>
            <a:r>
              <a:rPr lang="en" dirty="0" smtClean="0"/>
              <a:t>.</a:t>
            </a:r>
            <a:endParaRPr dirty="0"/>
          </a:p>
        </p:txBody>
      </p:sp>
      <p:sp>
        <p:nvSpPr>
          <p:cNvPr id="468" name="Google Shape;468;p26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9" name="Google Shape;469;p26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0" name="Google Shape;470;p26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INDICE</a:t>
            </a:r>
            <a:endParaRPr/>
          </a:p>
        </p:txBody>
      </p:sp>
      <p:sp>
        <p:nvSpPr>
          <p:cNvPr id="471" name="Google Shape;471;p26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72" name="Google Shape;472;p26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6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6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5" name="Google Shape;475;p26"/>
          <p:cNvCxnSpPr>
            <a:stCxn id="472" idx="1"/>
            <a:endCxn id="468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6" name="Google Shape;476;p26"/>
          <p:cNvCxnSpPr>
            <a:stCxn id="473" idx="1"/>
            <a:endCxn id="469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7" name="Google Shape;477;p26"/>
          <p:cNvCxnSpPr>
            <a:stCxn id="474" idx="1"/>
            <a:endCxn id="471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26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6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" name="Google Shape;488;p26"/>
          <p:cNvGrpSpPr/>
          <p:nvPr/>
        </p:nvGrpSpPr>
        <p:grpSpPr>
          <a:xfrm>
            <a:off x="4066803" y="1694011"/>
            <a:ext cx="583817" cy="580314"/>
            <a:chOff x="3541011" y="3367320"/>
            <a:chExt cx="348257" cy="346188"/>
          </a:xfrm>
        </p:grpSpPr>
        <p:sp>
          <p:nvSpPr>
            <p:cNvPr id="489" name="Google Shape;489;p26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6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636;p35"/>
          <p:cNvGrpSpPr/>
          <p:nvPr/>
        </p:nvGrpSpPr>
        <p:grpSpPr>
          <a:xfrm>
            <a:off x="1364893" y="1703865"/>
            <a:ext cx="540000" cy="540000"/>
            <a:chOff x="4890434" y="4287389"/>
            <a:chExt cx="345997" cy="346029"/>
          </a:xfrm>
        </p:grpSpPr>
        <p:sp>
          <p:nvSpPr>
            <p:cNvPr id="31" name="Google Shape;637;p35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38;p35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39;p35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40;p35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41;p35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42;p35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43;p35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9853;p62"/>
          <p:cNvSpPr/>
          <p:nvPr/>
        </p:nvSpPr>
        <p:spPr>
          <a:xfrm>
            <a:off x="6751650" y="1650423"/>
            <a:ext cx="648000" cy="648000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 smtClean="0"/>
              <a:t>MULTIVARIADO</a:t>
            </a:r>
            <a:endParaRPr lang="es-AR" dirty="0"/>
          </a:p>
        </p:txBody>
      </p:sp>
      <p:grpSp>
        <p:nvGrpSpPr>
          <p:cNvPr id="15" name="Grupo 14"/>
          <p:cNvGrpSpPr/>
          <p:nvPr/>
        </p:nvGrpSpPr>
        <p:grpSpPr>
          <a:xfrm>
            <a:off x="235585" y="446110"/>
            <a:ext cx="361950" cy="365620"/>
            <a:chOff x="3510825" y="3082375"/>
            <a:chExt cx="723900" cy="723900"/>
          </a:xfrm>
        </p:grpSpPr>
        <p:sp>
          <p:nvSpPr>
            <p:cNvPr id="16" name="Google Shape;624;p35"/>
            <p:cNvSpPr/>
            <p:nvPr/>
          </p:nvSpPr>
          <p:spPr>
            <a:xfrm>
              <a:off x="3510825" y="3082375"/>
              <a:ext cx="723900" cy="723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630;p35"/>
            <p:cNvGrpSpPr/>
            <p:nvPr/>
          </p:nvGrpSpPr>
          <p:grpSpPr>
            <a:xfrm>
              <a:off x="3664140" y="3215984"/>
              <a:ext cx="402156" cy="456781"/>
              <a:chOff x="5357662" y="4297637"/>
              <a:chExt cx="287275" cy="326296"/>
            </a:xfrm>
          </p:grpSpPr>
          <p:sp>
            <p:nvSpPr>
              <p:cNvPr id="18" name="Google Shape;631;p35"/>
              <p:cNvSpPr/>
              <p:nvPr/>
            </p:nvSpPr>
            <p:spPr>
              <a:xfrm>
                <a:off x="5357662" y="4385545"/>
                <a:ext cx="287275" cy="238388"/>
              </a:xfrm>
              <a:custGeom>
                <a:avLst/>
                <a:gdLst/>
                <a:ahLst/>
                <a:cxnLst/>
                <a:rect l="l" t="t" r="r" b="b"/>
                <a:pathLst>
                  <a:path w="9026" h="7490" extrusionOk="0">
                    <a:moveTo>
                      <a:pt x="2906" y="5573"/>
                    </a:moveTo>
                    <a:lnTo>
                      <a:pt x="2906" y="7144"/>
                    </a:lnTo>
                    <a:lnTo>
                      <a:pt x="322" y="7144"/>
                    </a:lnTo>
                    <a:lnTo>
                      <a:pt x="322" y="5573"/>
                    </a:lnTo>
                    <a:close/>
                    <a:moveTo>
                      <a:pt x="5799" y="3037"/>
                    </a:moveTo>
                    <a:lnTo>
                      <a:pt x="5799" y="7144"/>
                    </a:lnTo>
                    <a:lnTo>
                      <a:pt x="3227" y="7144"/>
                    </a:lnTo>
                    <a:lnTo>
                      <a:pt x="3227" y="5406"/>
                    </a:lnTo>
                    <a:lnTo>
                      <a:pt x="3227" y="3037"/>
                    </a:lnTo>
                    <a:close/>
                    <a:moveTo>
                      <a:pt x="5966" y="1"/>
                    </a:moveTo>
                    <a:cubicBezTo>
                      <a:pt x="5882" y="1"/>
                      <a:pt x="5799" y="72"/>
                      <a:pt x="5799" y="167"/>
                    </a:cubicBezTo>
                    <a:lnTo>
                      <a:pt x="5799" y="2727"/>
                    </a:lnTo>
                    <a:lnTo>
                      <a:pt x="3061" y="2727"/>
                    </a:lnTo>
                    <a:cubicBezTo>
                      <a:pt x="2977" y="2727"/>
                      <a:pt x="2906" y="2799"/>
                      <a:pt x="2906" y="2894"/>
                    </a:cubicBezTo>
                    <a:lnTo>
                      <a:pt x="2906" y="5251"/>
                    </a:lnTo>
                    <a:lnTo>
                      <a:pt x="156" y="5251"/>
                    </a:lnTo>
                    <a:cubicBezTo>
                      <a:pt x="72" y="5251"/>
                      <a:pt x="1" y="5335"/>
                      <a:pt x="1" y="5418"/>
                    </a:cubicBezTo>
                    <a:lnTo>
                      <a:pt x="1" y="7323"/>
                    </a:lnTo>
                    <a:cubicBezTo>
                      <a:pt x="1" y="7418"/>
                      <a:pt x="72" y="7490"/>
                      <a:pt x="156" y="7490"/>
                    </a:cubicBezTo>
                    <a:lnTo>
                      <a:pt x="8871" y="7490"/>
                    </a:lnTo>
                    <a:cubicBezTo>
                      <a:pt x="8954" y="7490"/>
                      <a:pt x="9026" y="7418"/>
                      <a:pt x="9026" y="7323"/>
                    </a:cubicBezTo>
                    <a:lnTo>
                      <a:pt x="9026" y="1417"/>
                    </a:lnTo>
                    <a:cubicBezTo>
                      <a:pt x="9026" y="1322"/>
                      <a:pt x="8954" y="1251"/>
                      <a:pt x="8871" y="1251"/>
                    </a:cubicBezTo>
                    <a:cubicBezTo>
                      <a:pt x="8776" y="1251"/>
                      <a:pt x="8704" y="1322"/>
                      <a:pt x="8704" y="1417"/>
                    </a:cubicBezTo>
                    <a:lnTo>
                      <a:pt x="8704" y="7144"/>
                    </a:lnTo>
                    <a:lnTo>
                      <a:pt x="6132" y="7144"/>
                    </a:lnTo>
                    <a:lnTo>
                      <a:pt x="6132" y="2870"/>
                    </a:lnTo>
                    <a:lnTo>
                      <a:pt x="6132" y="310"/>
                    </a:lnTo>
                    <a:lnTo>
                      <a:pt x="8704" y="310"/>
                    </a:lnTo>
                    <a:lnTo>
                      <a:pt x="8704" y="763"/>
                    </a:lnTo>
                    <a:cubicBezTo>
                      <a:pt x="8704" y="846"/>
                      <a:pt x="8776" y="929"/>
                      <a:pt x="8871" y="929"/>
                    </a:cubicBezTo>
                    <a:cubicBezTo>
                      <a:pt x="8954" y="929"/>
                      <a:pt x="9026" y="846"/>
                      <a:pt x="9026" y="763"/>
                    </a:cubicBezTo>
                    <a:lnTo>
                      <a:pt x="9026" y="167"/>
                    </a:lnTo>
                    <a:cubicBezTo>
                      <a:pt x="9026" y="72"/>
                      <a:pt x="8954" y="1"/>
                      <a:pt x="8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2;p35"/>
              <p:cNvSpPr/>
              <p:nvPr/>
            </p:nvSpPr>
            <p:spPr>
              <a:xfrm>
                <a:off x="5377363" y="4576542"/>
                <a:ext cx="6219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22" extrusionOk="0">
                    <a:moveTo>
                      <a:pt x="168" y="0"/>
                    </a:moveTo>
                    <a:cubicBezTo>
                      <a:pt x="84" y="0"/>
                      <a:pt x="1" y="72"/>
                      <a:pt x="1" y="167"/>
                    </a:cubicBezTo>
                    <a:cubicBezTo>
                      <a:pt x="1" y="250"/>
                      <a:pt x="84" y="322"/>
                      <a:pt x="168" y="322"/>
                    </a:cubicBezTo>
                    <a:lnTo>
                      <a:pt x="1787" y="322"/>
                    </a:lnTo>
                    <a:cubicBezTo>
                      <a:pt x="1882" y="322"/>
                      <a:pt x="1953" y="250"/>
                      <a:pt x="1953" y="167"/>
                    </a:cubicBezTo>
                    <a:cubicBezTo>
                      <a:pt x="1953" y="72"/>
                      <a:pt x="1882" y="0"/>
                      <a:pt x="17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3;p35"/>
              <p:cNvSpPr/>
              <p:nvPr/>
            </p:nvSpPr>
            <p:spPr>
              <a:xfrm>
                <a:off x="5470204" y="4495827"/>
                <a:ext cx="6219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34" extrusionOk="0">
                    <a:moveTo>
                      <a:pt x="168" y="0"/>
                    </a:moveTo>
                    <a:cubicBezTo>
                      <a:pt x="84" y="0"/>
                      <a:pt x="1" y="84"/>
                      <a:pt x="1" y="167"/>
                    </a:cubicBezTo>
                    <a:cubicBezTo>
                      <a:pt x="1" y="262"/>
                      <a:pt x="84" y="334"/>
                      <a:pt x="168" y="334"/>
                    </a:cubicBezTo>
                    <a:lnTo>
                      <a:pt x="1787" y="334"/>
                    </a:lnTo>
                    <a:cubicBezTo>
                      <a:pt x="1882" y="334"/>
                      <a:pt x="1954" y="262"/>
                      <a:pt x="1954" y="167"/>
                    </a:cubicBezTo>
                    <a:cubicBezTo>
                      <a:pt x="1954" y="84"/>
                      <a:pt x="1882" y="0"/>
                      <a:pt x="17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4;p35"/>
              <p:cNvSpPr/>
              <p:nvPr/>
            </p:nvSpPr>
            <p:spPr>
              <a:xfrm>
                <a:off x="5562694" y="4409798"/>
                <a:ext cx="62159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67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1786" y="322"/>
                    </a:lnTo>
                    <a:cubicBezTo>
                      <a:pt x="1881" y="322"/>
                      <a:pt x="1953" y="251"/>
                      <a:pt x="1953" y="167"/>
                    </a:cubicBezTo>
                    <a:cubicBezTo>
                      <a:pt x="1953" y="72"/>
                      <a:pt x="1881" y="1"/>
                      <a:pt x="1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5;p35"/>
              <p:cNvSpPr/>
              <p:nvPr/>
            </p:nvSpPr>
            <p:spPr>
              <a:xfrm>
                <a:off x="5358043" y="4297637"/>
                <a:ext cx="238388" cy="237624"/>
              </a:xfrm>
              <a:custGeom>
                <a:avLst/>
                <a:gdLst/>
                <a:ahLst/>
                <a:cxnLst/>
                <a:rect l="l" t="t" r="r" b="b"/>
                <a:pathLst>
                  <a:path w="7490" h="7466" extrusionOk="0">
                    <a:moveTo>
                      <a:pt x="6061" y="0"/>
                    </a:moveTo>
                    <a:cubicBezTo>
                      <a:pt x="5966" y="0"/>
                      <a:pt x="5894" y="72"/>
                      <a:pt x="5894" y="155"/>
                    </a:cubicBezTo>
                    <a:cubicBezTo>
                      <a:pt x="5894" y="250"/>
                      <a:pt x="5966" y="322"/>
                      <a:pt x="6061" y="322"/>
                    </a:cubicBezTo>
                    <a:lnTo>
                      <a:pt x="6942" y="322"/>
                    </a:lnTo>
                    <a:lnTo>
                      <a:pt x="60" y="7204"/>
                    </a:lnTo>
                    <a:cubicBezTo>
                      <a:pt x="1" y="7263"/>
                      <a:pt x="1" y="7358"/>
                      <a:pt x="60" y="7418"/>
                    </a:cubicBezTo>
                    <a:cubicBezTo>
                      <a:pt x="72" y="7454"/>
                      <a:pt x="120" y="7466"/>
                      <a:pt x="167" y="7466"/>
                    </a:cubicBezTo>
                    <a:cubicBezTo>
                      <a:pt x="215" y="7466"/>
                      <a:pt x="251" y="7454"/>
                      <a:pt x="286" y="7418"/>
                    </a:cubicBezTo>
                    <a:lnTo>
                      <a:pt x="7156" y="548"/>
                    </a:lnTo>
                    <a:lnTo>
                      <a:pt x="7156" y="1429"/>
                    </a:lnTo>
                    <a:cubicBezTo>
                      <a:pt x="7156" y="1512"/>
                      <a:pt x="7240" y="1584"/>
                      <a:pt x="7323" y="1584"/>
                    </a:cubicBezTo>
                    <a:cubicBezTo>
                      <a:pt x="7406" y="1584"/>
                      <a:pt x="7490" y="1512"/>
                      <a:pt x="7490" y="1429"/>
                    </a:cubicBezTo>
                    <a:lnTo>
                      <a:pt x="7490" y="155"/>
                    </a:lnTo>
                    <a:cubicBezTo>
                      <a:pt x="7490" y="72"/>
                      <a:pt x="7406" y="0"/>
                      <a:pt x="73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b="20179"/>
          <a:stretch/>
        </p:blipFill>
        <p:spPr>
          <a:xfrm>
            <a:off x="1075775" y="989475"/>
            <a:ext cx="6863761" cy="408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10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 smtClean="0"/>
              <a:t>MULTIVARIADO</a:t>
            </a:r>
            <a:endParaRPr lang="es-AR" dirty="0"/>
          </a:p>
        </p:txBody>
      </p:sp>
      <p:grpSp>
        <p:nvGrpSpPr>
          <p:cNvPr id="15" name="Grupo 14"/>
          <p:cNvGrpSpPr/>
          <p:nvPr/>
        </p:nvGrpSpPr>
        <p:grpSpPr>
          <a:xfrm>
            <a:off x="235585" y="446110"/>
            <a:ext cx="361950" cy="365620"/>
            <a:chOff x="3510825" y="3082375"/>
            <a:chExt cx="723900" cy="723900"/>
          </a:xfrm>
        </p:grpSpPr>
        <p:sp>
          <p:nvSpPr>
            <p:cNvPr id="16" name="Google Shape;624;p35"/>
            <p:cNvSpPr/>
            <p:nvPr/>
          </p:nvSpPr>
          <p:spPr>
            <a:xfrm>
              <a:off x="3510825" y="3082375"/>
              <a:ext cx="723900" cy="723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630;p35"/>
            <p:cNvGrpSpPr/>
            <p:nvPr/>
          </p:nvGrpSpPr>
          <p:grpSpPr>
            <a:xfrm>
              <a:off x="3664140" y="3215984"/>
              <a:ext cx="402156" cy="456781"/>
              <a:chOff x="5357662" y="4297637"/>
              <a:chExt cx="287275" cy="326296"/>
            </a:xfrm>
          </p:grpSpPr>
          <p:sp>
            <p:nvSpPr>
              <p:cNvPr id="18" name="Google Shape;631;p35"/>
              <p:cNvSpPr/>
              <p:nvPr/>
            </p:nvSpPr>
            <p:spPr>
              <a:xfrm>
                <a:off x="5357662" y="4385545"/>
                <a:ext cx="287275" cy="238388"/>
              </a:xfrm>
              <a:custGeom>
                <a:avLst/>
                <a:gdLst/>
                <a:ahLst/>
                <a:cxnLst/>
                <a:rect l="l" t="t" r="r" b="b"/>
                <a:pathLst>
                  <a:path w="9026" h="7490" extrusionOk="0">
                    <a:moveTo>
                      <a:pt x="2906" y="5573"/>
                    </a:moveTo>
                    <a:lnTo>
                      <a:pt x="2906" y="7144"/>
                    </a:lnTo>
                    <a:lnTo>
                      <a:pt x="322" y="7144"/>
                    </a:lnTo>
                    <a:lnTo>
                      <a:pt x="322" y="5573"/>
                    </a:lnTo>
                    <a:close/>
                    <a:moveTo>
                      <a:pt x="5799" y="3037"/>
                    </a:moveTo>
                    <a:lnTo>
                      <a:pt x="5799" y="7144"/>
                    </a:lnTo>
                    <a:lnTo>
                      <a:pt x="3227" y="7144"/>
                    </a:lnTo>
                    <a:lnTo>
                      <a:pt x="3227" y="5406"/>
                    </a:lnTo>
                    <a:lnTo>
                      <a:pt x="3227" y="3037"/>
                    </a:lnTo>
                    <a:close/>
                    <a:moveTo>
                      <a:pt x="5966" y="1"/>
                    </a:moveTo>
                    <a:cubicBezTo>
                      <a:pt x="5882" y="1"/>
                      <a:pt x="5799" y="72"/>
                      <a:pt x="5799" y="167"/>
                    </a:cubicBezTo>
                    <a:lnTo>
                      <a:pt x="5799" y="2727"/>
                    </a:lnTo>
                    <a:lnTo>
                      <a:pt x="3061" y="2727"/>
                    </a:lnTo>
                    <a:cubicBezTo>
                      <a:pt x="2977" y="2727"/>
                      <a:pt x="2906" y="2799"/>
                      <a:pt x="2906" y="2894"/>
                    </a:cubicBezTo>
                    <a:lnTo>
                      <a:pt x="2906" y="5251"/>
                    </a:lnTo>
                    <a:lnTo>
                      <a:pt x="156" y="5251"/>
                    </a:lnTo>
                    <a:cubicBezTo>
                      <a:pt x="72" y="5251"/>
                      <a:pt x="1" y="5335"/>
                      <a:pt x="1" y="5418"/>
                    </a:cubicBezTo>
                    <a:lnTo>
                      <a:pt x="1" y="7323"/>
                    </a:lnTo>
                    <a:cubicBezTo>
                      <a:pt x="1" y="7418"/>
                      <a:pt x="72" y="7490"/>
                      <a:pt x="156" y="7490"/>
                    </a:cubicBezTo>
                    <a:lnTo>
                      <a:pt x="8871" y="7490"/>
                    </a:lnTo>
                    <a:cubicBezTo>
                      <a:pt x="8954" y="7490"/>
                      <a:pt x="9026" y="7418"/>
                      <a:pt x="9026" y="7323"/>
                    </a:cubicBezTo>
                    <a:lnTo>
                      <a:pt x="9026" y="1417"/>
                    </a:lnTo>
                    <a:cubicBezTo>
                      <a:pt x="9026" y="1322"/>
                      <a:pt x="8954" y="1251"/>
                      <a:pt x="8871" y="1251"/>
                    </a:cubicBezTo>
                    <a:cubicBezTo>
                      <a:pt x="8776" y="1251"/>
                      <a:pt x="8704" y="1322"/>
                      <a:pt x="8704" y="1417"/>
                    </a:cubicBezTo>
                    <a:lnTo>
                      <a:pt x="8704" y="7144"/>
                    </a:lnTo>
                    <a:lnTo>
                      <a:pt x="6132" y="7144"/>
                    </a:lnTo>
                    <a:lnTo>
                      <a:pt x="6132" y="2870"/>
                    </a:lnTo>
                    <a:lnTo>
                      <a:pt x="6132" y="310"/>
                    </a:lnTo>
                    <a:lnTo>
                      <a:pt x="8704" y="310"/>
                    </a:lnTo>
                    <a:lnTo>
                      <a:pt x="8704" y="763"/>
                    </a:lnTo>
                    <a:cubicBezTo>
                      <a:pt x="8704" y="846"/>
                      <a:pt x="8776" y="929"/>
                      <a:pt x="8871" y="929"/>
                    </a:cubicBezTo>
                    <a:cubicBezTo>
                      <a:pt x="8954" y="929"/>
                      <a:pt x="9026" y="846"/>
                      <a:pt x="9026" y="763"/>
                    </a:cubicBezTo>
                    <a:lnTo>
                      <a:pt x="9026" y="167"/>
                    </a:lnTo>
                    <a:cubicBezTo>
                      <a:pt x="9026" y="72"/>
                      <a:pt x="8954" y="1"/>
                      <a:pt x="8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2;p35"/>
              <p:cNvSpPr/>
              <p:nvPr/>
            </p:nvSpPr>
            <p:spPr>
              <a:xfrm>
                <a:off x="5377363" y="4576542"/>
                <a:ext cx="6219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22" extrusionOk="0">
                    <a:moveTo>
                      <a:pt x="168" y="0"/>
                    </a:moveTo>
                    <a:cubicBezTo>
                      <a:pt x="84" y="0"/>
                      <a:pt x="1" y="72"/>
                      <a:pt x="1" y="167"/>
                    </a:cubicBezTo>
                    <a:cubicBezTo>
                      <a:pt x="1" y="250"/>
                      <a:pt x="84" y="322"/>
                      <a:pt x="168" y="322"/>
                    </a:cubicBezTo>
                    <a:lnTo>
                      <a:pt x="1787" y="322"/>
                    </a:lnTo>
                    <a:cubicBezTo>
                      <a:pt x="1882" y="322"/>
                      <a:pt x="1953" y="250"/>
                      <a:pt x="1953" y="167"/>
                    </a:cubicBezTo>
                    <a:cubicBezTo>
                      <a:pt x="1953" y="72"/>
                      <a:pt x="1882" y="0"/>
                      <a:pt x="17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3;p35"/>
              <p:cNvSpPr/>
              <p:nvPr/>
            </p:nvSpPr>
            <p:spPr>
              <a:xfrm>
                <a:off x="5470204" y="4495827"/>
                <a:ext cx="6219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34" extrusionOk="0">
                    <a:moveTo>
                      <a:pt x="168" y="0"/>
                    </a:moveTo>
                    <a:cubicBezTo>
                      <a:pt x="84" y="0"/>
                      <a:pt x="1" y="84"/>
                      <a:pt x="1" y="167"/>
                    </a:cubicBezTo>
                    <a:cubicBezTo>
                      <a:pt x="1" y="262"/>
                      <a:pt x="84" y="334"/>
                      <a:pt x="168" y="334"/>
                    </a:cubicBezTo>
                    <a:lnTo>
                      <a:pt x="1787" y="334"/>
                    </a:lnTo>
                    <a:cubicBezTo>
                      <a:pt x="1882" y="334"/>
                      <a:pt x="1954" y="262"/>
                      <a:pt x="1954" y="167"/>
                    </a:cubicBezTo>
                    <a:cubicBezTo>
                      <a:pt x="1954" y="84"/>
                      <a:pt x="1882" y="0"/>
                      <a:pt x="17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4;p35"/>
              <p:cNvSpPr/>
              <p:nvPr/>
            </p:nvSpPr>
            <p:spPr>
              <a:xfrm>
                <a:off x="5562694" y="4409798"/>
                <a:ext cx="62159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67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1786" y="322"/>
                    </a:lnTo>
                    <a:cubicBezTo>
                      <a:pt x="1881" y="322"/>
                      <a:pt x="1953" y="251"/>
                      <a:pt x="1953" y="167"/>
                    </a:cubicBezTo>
                    <a:cubicBezTo>
                      <a:pt x="1953" y="72"/>
                      <a:pt x="1881" y="1"/>
                      <a:pt x="1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5;p35"/>
              <p:cNvSpPr/>
              <p:nvPr/>
            </p:nvSpPr>
            <p:spPr>
              <a:xfrm>
                <a:off x="5358043" y="4297637"/>
                <a:ext cx="238388" cy="237624"/>
              </a:xfrm>
              <a:custGeom>
                <a:avLst/>
                <a:gdLst/>
                <a:ahLst/>
                <a:cxnLst/>
                <a:rect l="l" t="t" r="r" b="b"/>
                <a:pathLst>
                  <a:path w="7490" h="7466" extrusionOk="0">
                    <a:moveTo>
                      <a:pt x="6061" y="0"/>
                    </a:moveTo>
                    <a:cubicBezTo>
                      <a:pt x="5966" y="0"/>
                      <a:pt x="5894" y="72"/>
                      <a:pt x="5894" y="155"/>
                    </a:cubicBezTo>
                    <a:cubicBezTo>
                      <a:pt x="5894" y="250"/>
                      <a:pt x="5966" y="322"/>
                      <a:pt x="6061" y="322"/>
                    </a:cubicBezTo>
                    <a:lnTo>
                      <a:pt x="6942" y="322"/>
                    </a:lnTo>
                    <a:lnTo>
                      <a:pt x="60" y="7204"/>
                    </a:lnTo>
                    <a:cubicBezTo>
                      <a:pt x="1" y="7263"/>
                      <a:pt x="1" y="7358"/>
                      <a:pt x="60" y="7418"/>
                    </a:cubicBezTo>
                    <a:cubicBezTo>
                      <a:pt x="72" y="7454"/>
                      <a:pt x="120" y="7466"/>
                      <a:pt x="167" y="7466"/>
                    </a:cubicBezTo>
                    <a:cubicBezTo>
                      <a:pt x="215" y="7466"/>
                      <a:pt x="251" y="7454"/>
                      <a:pt x="286" y="7418"/>
                    </a:cubicBezTo>
                    <a:lnTo>
                      <a:pt x="7156" y="548"/>
                    </a:lnTo>
                    <a:lnTo>
                      <a:pt x="7156" y="1429"/>
                    </a:lnTo>
                    <a:cubicBezTo>
                      <a:pt x="7156" y="1512"/>
                      <a:pt x="7240" y="1584"/>
                      <a:pt x="7323" y="1584"/>
                    </a:cubicBezTo>
                    <a:cubicBezTo>
                      <a:pt x="7406" y="1584"/>
                      <a:pt x="7490" y="1512"/>
                      <a:pt x="7490" y="1429"/>
                    </a:cubicBezTo>
                    <a:lnTo>
                      <a:pt x="7490" y="155"/>
                    </a:lnTo>
                    <a:cubicBezTo>
                      <a:pt x="7490" y="72"/>
                      <a:pt x="7406" y="0"/>
                      <a:pt x="73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Rectángulo 22"/>
          <p:cNvSpPr/>
          <p:nvPr/>
        </p:nvSpPr>
        <p:spPr>
          <a:xfrm>
            <a:off x="143744" y="970154"/>
            <a:ext cx="3241964" cy="3485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1050" dirty="0">
                <a:solidFill>
                  <a:schemeClr val="bg1"/>
                </a:solidFill>
              </a:rPr>
              <a:t>Altos coeficientes de correlación no siempre implica una real correlación. Del </a:t>
            </a:r>
            <a:r>
              <a:rPr lang="es-AR" sz="1050" dirty="0" smtClean="0">
                <a:solidFill>
                  <a:schemeClr val="bg1"/>
                </a:solidFill>
              </a:rPr>
              <a:t>análisis </a:t>
            </a:r>
            <a:r>
              <a:rPr lang="es-AR" sz="1050" dirty="0">
                <a:solidFill>
                  <a:schemeClr val="bg1"/>
                </a:solidFill>
              </a:rPr>
              <a:t>de las </a:t>
            </a:r>
            <a:r>
              <a:rPr lang="es-AR" sz="1050" dirty="0" smtClean="0">
                <a:solidFill>
                  <a:schemeClr val="bg1"/>
                </a:solidFill>
              </a:rPr>
              <a:t>variables </a:t>
            </a:r>
            <a:r>
              <a:rPr lang="es-AR" sz="1050" dirty="0">
                <a:solidFill>
                  <a:schemeClr val="bg1"/>
                </a:solidFill>
              </a:rPr>
              <a:t>con coeficientes de correlación superior a </a:t>
            </a:r>
            <a:r>
              <a:rPr lang="es-AR" sz="1050" dirty="0" smtClean="0">
                <a:solidFill>
                  <a:schemeClr val="bg1"/>
                </a:solidFill>
              </a:rPr>
              <a:t>07</a:t>
            </a:r>
            <a:r>
              <a:rPr lang="es-AR" sz="1050" dirty="0">
                <a:solidFill>
                  <a:schemeClr val="bg1"/>
                </a:solidFill>
              </a:rPr>
              <a:t>; observamos que existen reales correlaciones entre las variables `</a:t>
            </a:r>
            <a:r>
              <a:rPr lang="es-AR" sz="1050" dirty="0" err="1">
                <a:solidFill>
                  <a:schemeClr val="bg1"/>
                </a:solidFill>
              </a:rPr>
              <a:t>MonthlyIncome</a:t>
            </a:r>
            <a:r>
              <a:rPr lang="es-AR" sz="1050" dirty="0" smtClean="0">
                <a:solidFill>
                  <a:schemeClr val="bg1"/>
                </a:solidFill>
              </a:rPr>
              <a:t>` </a:t>
            </a:r>
            <a:r>
              <a:rPr lang="es-AR" sz="1050" dirty="0">
                <a:solidFill>
                  <a:schemeClr val="bg1"/>
                </a:solidFill>
              </a:rPr>
              <a:t>`</a:t>
            </a:r>
            <a:r>
              <a:rPr lang="es-AR" sz="1050" dirty="0" err="1">
                <a:solidFill>
                  <a:schemeClr val="bg1"/>
                </a:solidFill>
              </a:rPr>
              <a:t>JobLevel</a:t>
            </a:r>
            <a:r>
              <a:rPr lang="es-AR" sz="1050" dirty="0">
                <a:solidFill>
                  <a:schemeClr val="bg1"/>
                </a:solidFill>
              </a:rPr>
              <a:t>` y `</a:t>
            </a:r>
            <a:r>
              <a:rPr lang="es-AR" sz="1050" dirty="0" err="1">
                <a:solidFill>
                  <a:schemeClr val="bg1"/>
                </a:solidFill>
              </a:rPr>
              <a:t>TotalWorkingYears</a:t>
            </a:r>
            <a:r>
              <a:rPr lang="es-AR" sz="1050" dirty="0">
                <a:solidFill>
                  <a:schemeClr val="bg1"/>
                </a:solidFill>
              </a:rPr>
              <a:t>`. Que tiene sentido cuando pensamos que el ingreso mensual suele ser mayor cuanto mayor es el nivel de responsabilidad en el </a:t>
            </a:r>
            <a:r>
              <a:rPr lang="es-AR" sz="1050" dirty="0" smtClean="0">
                <a:solidFill>
                  <a:schemeClr val="bg1"/>
                </a:solidFill>
              </a:rPr>
              <a:t>trabajo </a:t>
            </a:r>
            <a:r>
              <a:rPr lang="es-AR" sz="1050" dirty="0">
                <a:solidFill>
                  <a:schemeClr val="bg1"/>
                </a:solidFill>
              </a:rPr>
              <a:t>y para acceder a estos altos puestos de </a:t>
            </a:r>
            <a:r>
              <a:rPr lang="es-AR" sz="1050" dirty="0" err="1">
                <a:solidFill>
                  <a:schemeClr val="bg1"/>
                </a:solidFill>
              </a:rPr>
              <a:t>seniority</a:t>
            </a:r>
            <a:r>
              <a:rPr lang="es-AR" sz="1050" dirty="0">
                <a:solidFill>
                  <a:schemeClr val="bg1"/>
                </a:solidFill>
              </a:rPr>
              <a:t> también se </a:t>
            </a:r>
            <a:r>
              <a:rPr lang="es-AR" sz="1050" dirty="0" smtClean="0">
                <a:solidFill>
                  <a:schemeClr val="bg1"/>
                </a:solidFill>
              </a:rPr>
              <a:t>requiere </a:t>
            </a:r>
            <a:r>
              <a:rPr lang="es-AR" sz="1050" dirty="0">
                <a:solidFill>
                  <a:schemeClr val="bg1"/>
                </a:solidFill>
              </a:rPr>
              <a:t>haber trabajado una cierta cantidad de años; cuantos mas años de trabajo haya tenido una persona mas chance tendrá de haber accedido a puestos de mayor responsabilidad y por </a:t>
            </a:r>
            <a:r>
              <a:rPr lang="es-AR" sz="1050" dirty="0" smtClean="0">
                <a:solidFill>
                  <a:schemeClr val="bg1"/>
                </a:solidFill>
              </a:rPr>
              <a:t>ende </a:t>
            </a:r>
            <a:r>
              <a:rPr lang="es-AR" sz="1050" dirty="0">
                <a:solidFill>
                  <a:schemeClr val="bg1"/>
                </a:solidFill>
              </a:rPr>
              <a:t>de mayor sueldo. </a:t>
            </a:r>
          </a:p>
          <a:p>
            <a:endParaRPr lang="es-AR" sz="1050" dirty="0">
              <a:solidFill>
                <a:schemeClr val="bg1"/>
              </a:solidFill>
            </a:endParaRPr>
          </a:p>
          <a:p>
            <a:r>
              <a:rPr lang="es-AR" sz="1050" dirty="0">
                <a:solidFill>
                  <a:schemeClr val="bg1"/>
                </a:solidFill>
              </a:rPr>
              <a:t>El resto de las </a:t>
            </a:r>
            <a:r>
              <a:rPr lang="es-AR" sz="1050" dirty="0" smtClean="0">
                <a:solidFill>
                  <a:schemeClr val="bg1"/>
                </a:solidFill>
              </a:rPr>
              <a:t>variables </a:t>
            </a:r>
            <a:r>
              <a:rPr lang="es-AR" sz="1050" dirty="0">
                <a:solidFill>
                  <a:schemeClr val="bg1"/>
                </a:solidFill>
              </a:rPr>
              <a:t>muestran una falsa </a:t>
            </a:r>
            <a:r>
              <a:rPr lang="es-AR" sz="1050" dirty="0" smtClean="0">
                <a:solidFill>
                  <a:schemeClr val="bg1"/>
                </a:solidFill>
              </a:rPr>
              <a:t>correlación </a:t>
            </a:r>
            <a:r>
              <a:rPr lang="es-AR" sz="1050" dirty="0">
                <a:solidFill>
                  <a:schemeClr val="bg1"/>
                </a:solidFill>
              </a:rPr>
              <a:t>dada por que cuanto mayor edad tienen los participantes mayor es la </a:t>
            </a:r>
            <a:r>
              <a:rPr lang="es-AR" sz="1050" dirty="0" smtClean="0">
                <a:solidFill>
                  <a:schemeClr val="bg1"/>
                </a:solidFill>
              </a:rPr>
              <a:t>participación </a:t>
            </a:r>
            <a:r>
              <a:rPr lang="es-AR" sz="1050" dirty="0">
                <a:solidFill>
                  <a:schemeClr val="bg1"/>
                </a:solidFill>
              </a:rPr>
              <a:t>en la segunda variable analizada. Las variables sin implicancia temporal no muestran correlación mas allá de lo mencionado.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336" y="661237"/>
            <a:ext cx="4631664" cy="4388908"/>
          </a:xfrm>
          <a:prstGeom prst="rect">
            <a:avLst/>
          </a:prstGeom>
        </p:spPr>
      </p:pic>
      <p:sp>
        <p:nvSpPr>
          <p:cNvPr id="24" name="Rectángulo 23"/>
          <p:cNvSpPr/>
          <p:nvPr/>
        </p:nvSpPr>
        <p:spPr>
          <a:xfrm>
            <a:off x="3172692" y="811730"/>
            <a:ext cx="1503930" cy="4078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AR" sz="700" dirty="0" smtClean="0">
                <a:solidFill>
                  <a:schemeClr val="bg1"/>
                </a:solidFill>
              </a:rPr>
              <a:t>MONTHLYINCOME</a:t>
            </a:r>
          </a:p>
          <a:p>
            <a:pPr algn="r"/>
            <a:endParaRPr lang="es-AR" sz="700" dirty="0">
              <a:solidFill>
                <a:schemeClr val="bg1"/>
              </a:solidFill>
            </a:endParaRPr>
          </a:p>
          <a:p>
            <a:pPr algn="r"/>
            <a:endParaRPr lang="es-AR" sz="700" dirty="0" smtClean="0">
              <a:solidFill>
                <a:schemeClr val="bg1"/>
              </a:solidFill>
            </a:endParaRPr>
          </a:p>
          <a:p>
            <a:pPr algn="r"/>
            <a:endParaRPr lang="es-AR" sz="700" dirty="0">
              <a:solidFill>
                <a:schemeClr val="bg1"/>
              </a:solidFill>
            </a:endParaRP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JOBLEVEL </a:t>
            </a:r>
          </a:p>
          <a:p>
            <a:pPr algn="r"/>
            <a:endParaRPr lang="es-ES" sz="700" dirty="0">
              <a:solidFill>
                <a:schemeClr val="bg1"/>
              </a:solidFill>
            </a:endParaRPr>
          </a:p>
          <a:p>
            <a:pPr algn="r"/>
            <a:endParaRPr lang="es-ES" sz="700" dirty="0" smtClean="0">
              <a:solidFill>
                <a:schemeClr val="bg1"/>
              </a:solidFill>
            </a:endParaRPr>
          </a:p>
          <a:p>
            <a:pPr algn="r"/>
            <a:endParaRPr lang="es-AR" sz="700" dirty="0" smtClean="0">
              <a:solidFill>
                <a:schemeClr val="bg1"/>
              </a:solidFill>
            </a:endParaRP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TOTALWORKINGYEARS</a:t>
            </a:r>
          </a:p>
          <a:p>
            <a:pPr algn="r"/>
            <a:endParaRPr lang="es-AR" sz="700" dirty="0">
              <a:solidFill>
                <a:schemeClr val="bg1"/>
              </a:solidFill>
            </a:endParaRPr>
          </a:p>
          <a:p>
            <a:pPr algn="r"/>
            <a:endParaRPr lang="es-AR" sz="700" dirty="0" smtClean="0">
              <a:solidFill>
                <a:schemeClr val="bg1"/>
              </a:solidFill>
            </a:endParaRP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PERFORMANCERATING</a:t>
            </a:r>
          </a:p>
          <a:p>
            <a:pPr algn="r"/>
            <a:endParaRPr lang="es-ES" sz="700" dirty="0">
              <a:solidFill>
                <a:schemeClr val="bg1"/>
              </a:solidFill>
            </a:endParaRPr>
          </a:p>
          <a:p>
            <a:pPr algn="r"/>
            <a:endParaRPr lang="es-ES" sz="700" dirty="0" smtClean="0">
              <a:solidFill>
                <a:schemeClr val="bg1"/>
              </a:solidFill>
            </a:endParaRPr>
          </a:p>
          <a:p>
            <a:pPr algn="r"/>
            <a:endParaRPr lang="es-ES" sz="700" dirty="0">
              <a:solidFill>
                <a:schemeClr val="bg1"/>
              </a:solidFill>
            </a:endParaRPr>
          </a:p>
          <a:p>
            <a:pPr algn="r"/>
            <a:endParaRPr lang="es-AR" sz="700" dirty="0" smtClean="0">
              <a:solidFill>
                <a:schemeClr val="bg1"/>
              </a:solidFill>
            </a:endParaRP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PERCENTSALARYHIKE</a:t>
            </a:r>
          </a:p>
          <a:p>
            <a:pPr algn="r"/>
            <a:endParaRPr lang="es-AR" sz="700" dirty="0" smtClean="0">
              <a:solidFill>
                <a:schemeClr val="bg1"/>
              </a:solidFill>
            </a:endParaRPr>
          </a:p>
          <a:p>
            <a:pPr algn="r"/>
            <a:endParaRPr lang="es-AR" sz="700" dirty="0">
              <a:solidFill>
                <a:schemeClr val="bg1"/>
              </a:solidFill>
            </a:endParaRPr>
          </a:p>
          <a:p>
            <a:pPr algn="r"/>
            <a:endParaRPr lang="es-AR" sz="700" dirty="0" smtClean="0">
              <a:solidFill>
                <a:schemeClr val="bg1"/>
              </a:solidFill>
            </a:endParaRP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                 YEARSWITHCURRMANAGER</a:t>
            </a:r>
          </a:p>
          <a:p>
            <a:pPr algn="r"/>
            <a:endParaRPr lang="es-ES" sz="700" dirty="0">
              <a:solidFill>
                <a:schemeClr val="bg1"/>
              </a:solidFill>
            </a:endParaRPr>
          </a:p>
          <a:p>
            <a:pPr algn="r"/>
            <a:endParaRPr lang="es-ES" sz="700" dirty="0" smtClean="0">
              <a:solidFill>
                <a:schemeClr val="bg1"/>
              </a:solidFill>
            </a:endParaRPr>
          </a:p>
          <a:p>
            <a:pPr algn="r"/>
            <a:endParaRPr lang="es-AR" sz="700" dirty="0" smtClean="0">
              <a:solidFill>
                <a:schemeClr val="bg1"/>
              </a:solidFill>
            </a:endParaRP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YEARSATCOMPANY</a:t>
            </a:r>
          </a:p>
          <a:p>
            <a:pPr algn="r"/>
            <a:endParaRPr lang="es-ES" sz="700" dirty="0" smtClean="0">
              <a:solidFill>
                <a:schemeClr val="bg1"/>
              </a:solidFill>
            </a:endParaRPr>
          </a:p>
          <a:p>
            <a:pPr algn="r"/>
            <a:endParaRPr lang="es-ES" sz="700" dirty="0">
              <a:solidFill>
                <a:schemeClr val="bg1"/>
              </a:solidFill>
            </a:endParaRPr>
          </a:p>
          <a:p>
            <a:pPr algn="r"/>
            <a:endParaRPr lang="es-AR" sz="700" dirty="0" smtClean="0">
              <a:solidFill>
                <a:schemeClr val="bg1"/>
              </a:solidFill>
            </a:endParaRP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 YEARSINCURRENTROLE</a:t>
            </a:r>
          </a:p>
          <a:p>
            <a:pPr algn="r"/>
            <a:endParaRPr lang="es-AR" sz="700" dirty="0">
              <a:solidFill>
                <a:schemeClr val="bg1"/>
              </a:solidFill>
            </a:endParaRPr>
          </a:p>
          <a:p>
            <a:pPr algn="r"/>
            <a:endParaRPr lang="es-AR" sz="700" dirty="0" smtClean="0">
              <a:solidFill>
                <a:schemeClr val="bg1"/>
              </a:solidFill>
            </a:endParaRP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s-AR" sz="700" dirty="0" smtClean="0">
                <a:solidFill>
                  <a:schemeClr val="bg1"/>
                </a:solidFill>
              </a:rPr>
              <a:t>AGE</a:t>
            </a:r>
            <a:endParaRPr lang="es-AR" sz="700" dirty="0">
              <a:solidFill>
                <a:schemeClr val="bg1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6622" y="199556"/>
            <a:ext cx="576191" cy="37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62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0"/>
          <p:cNvSpPr txBox="1">
            <a:spLocks noGrp="1"/>
          </p:cNvSpPr>
          <p:nvPr>
            <p:ph type="ctrTitle"/>
          </p:nvPr>
        </p:nvSpPr>
        <p:spPr>
          <a:xfrm>
            <a:off x="1183101" y="2700025"/>
            <a:ext cx="40305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Aplicación de </a:t>
            </a:r>
            <a:r>
              <a:rPr lang="es-ES" dirty="0" err="1" smtClean="0"/>
              <a:t>Algorítmos</a:t>
            </a:r>
            <a:r>
              <a:rPr lang="es-ES" dirty="0" smtClean="0"/>
              <a:t> </a:t>
            </a:r>
            <a:r>
              <a:rPr lang="es-ES" dirty="0"/>
              <a:t>de ML</a:t>
            </a:r>
          </a:p>
        </p:txBody>
      </p:sp>
      <p:sp>
        <p:nvSpPr>
          <p:cNvPr id="566" name="Google Shape;566;p30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30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05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68" name="Google Shape;568;p30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0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0" name="Google Shape;570;p30"/>
          <p:cNvCxnSpPr>
            <a:stCxn id="566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0579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12384;p66"/>
          <p:cNvGrpSpPr>
            <a:grpSpLocks noChangeAspect="1"/>
          </p:cNvGrpSpPr>
          <p:nvPr/>
        </p:nvGrpSpPr>
        <p:grpSpPr>
          <a:xfrm>
            <a:off x="2137633" y="1565813"/>
            <a:ext cx="602976" cy="684000"/>
            <a:chOff x="1367060" y="2422129"/>
            <a:chExt cx="269261" cy="352050"/>
          </a:xfrm>
        </p:grpSpPr>
        <p:sp>
          <p:nvSpPr>
            <p:cNvPr id="29" name="Google Shape;12385;p66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86;p66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387;p66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388;p66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389;p66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390;p66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391;p66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392;p66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393;p66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394;p66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395;p66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396;p66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397;p66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398;p66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9146;p60"/>
          <p:cNvGrpSpPr/>
          <p:nvPr/>
        </p:nvGrpSpPr>
        <p:grpSpPr>
          <a:xfrm>
            <a:off x="6454709" y="1457543"/>
            <a:ext cx="874976" cy="719600"/>
            <a:chOff x="7608988" y="2093194"/>
            <a:chExt cx="817276" cy="672147"/>
          </a:xfrm>
        </p:grpSpPr>
        <p:cxnSp>
          <p:nvCxnSpPr>
            <p:cNvPr id="51" name="Google Shape;9147;p60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9148;p60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9149;p60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" name="Google Shape;9150;p60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" name="Google Shape;9151;p60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9152;p60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7" name="Google Shape;9153;p60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58" name="Google Shape;9154;p60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67" name="Google Shape;9155;p60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9156;p60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9157;p60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9158;p60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9159;p60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9160;p60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9161;p60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" name="Google Shape;9162;p60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60" name="Google Shape;9163;p60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9164;p60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9165;p60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9166;p60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9167;p60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9168;p60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9169;p60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4" name="Google Shape;9170;p60"/>
          <p:cNvGrpSpPr>
            <a:grpSpLocks noChangeAspect="1"/>
          </p:cNvGrpSpPr>
          <p:nvPr/>
        </p:nvGrpSpPr>
        <p:grpSpPr>
          <a:xfrm>
            <a:off x="3662200" y="1397074"/>
            <a:ext cx="1931253" cy="2130038"/>
            <a:chOff x="4206459" y="1191441"/>
            <a:chExt cx="712557" cy="785901"/>
          </a:xfrm>
        </p:grpSpPr>
        <p:sp>
          <p:nvSpPr>
            <p:cNvPr id="75" name="Google Shape;9171;p60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172;p60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173;p60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174;p60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" name="Google Shape;9175;p60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109" name="Google Shape;9176;p60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9177;p60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9178;p60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9179;p60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" name="Google Shape;9180;p60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105" name="Google Shape;9181;p60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9182;p60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9183;p60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9184;p60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9185;p60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101" name="Google Shape;9186;p60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9187;p60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9188;p60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9189;p60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9190;p60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7" name="Google Shape;9191;p60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192;p60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193;p60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9194;p60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" name="Google Shape;9195;p60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196;p60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197;p60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198;p60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" name="Google Shape;9199;p60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3" name="Google Shape;9200;p60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201;p60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202;p60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203;p60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" name="Google Shape;9204;p60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89" name="Google Shape;9205;p60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206;p60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207;p60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08;p60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" name="Google Shape;672;p36"/>
          <p:cNvSpPr txBox="1">
            <a:spLocks noGrp="1"/>
          </p:cNvSpPr>
          <p:nvPr>
            <p:ph type="ctrTitle"/>
          </p:nvPr>
        </p:nvSpPr>
        <p:spPr>
          <a:xfrm>
            <a:off x="3108833" y="3788430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AR" dirty="0" smtClean="0"/>
              <a:t>En progreso…..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3834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51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1370" name="Google Shape;1370;p51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Do you have any questions?</a:t>
            </a:r>
            <a:endParaRPr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youremail@freepik.com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+91  620 421 83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yourcompany.com</a:t>
            </a:r>
            <a:endParaRPr dirty="0"/>
          </a:p>
        </p:txBody>
      </p:sp>
      <p:sp>
        <p:nvSpPr>
          <p:cNvPr id="1371" name="Google Shape;1371;p51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72" name="Google Shape;1372;p51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3" name="Google Shape;1373;p51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74" name="Google Shape;1374;p5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7" name="Google Shape;1377;p51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8" name="Google Shape;1378;p51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51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51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51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2" name="Google Shape;1382;p51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83" name="Google Shape;1383;p51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1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1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6" name="Google Shape;1386;p51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7" name="Google Shape;1387;p51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8" name="Google Shape;1388;p51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1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1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ctrTitle" idx="13"/>
          </p:nvPr>
        </p:nvSpPr>
        <p:spPr>
          <a:xfrm>
            <a:off x="6513896" y="32444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 smtClean="0"/>
              <a:t>Conclusiones</a:t>
            </a:r>
            <a:endParaRPr lang="es-ES"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 idx="4"/>
          </p:nvPr>
        </p:nvSpPr>
        <p:spPr>
          <a:xfrm>
            <a:off x="3790425" y="3244400"/>
            <a:ext cx="19125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AR" dirty="0" smtClean="0"/>
              <a:t>Aplicación de algoritmos de ML</a:t>
            </a:r>
            <a:endParaRPr dirty="0"/>
          </a:p>
        </p:txBody>
      </p:sp>
      <p:sp>
        <p:nvSpPr>
          <p:cNvPr id="467" name="Google Shape;467;p26"/>
          <p:cNvSpPr txBox="1">
            <a:spLocks noGrp="1"/>
          </p:cNvSpPr>
          <p:nvPr>
            <p:ph type="ctrTitle"/>
          </p:nvPr>
        </p:nvSpPr>
        <p:spPr>
          <a:xfrm>
            <a:off x="1147100" y="3244400"/>
            <a:ext cx="2152500" cy="11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EDA – Exploratory Data Analysis</a:t>
            </a:r>
            <a:endParaRPr dirty="0"/>
          </a:p>
        </p:txBody>
      </p:sp>
      <p:sp>
        <p:nvSpPr>
          <p:cNvPr id="468" name="Google Shape;468;p26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469" name="Google Shape;469;p26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sp>
        <p:nvSpPr>
          <p:cNvPr id="470" name="Google Shape;470;p26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INDICE</a:t>
            </a:r>
            <a:endParaRPr/>
          </a:p>
        </p:txBody>
      </p:sp>
      <p:sp>
        <p:nvSpPr>
          <p:cNvPr id="471" name="Google Shape;471;p26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472" name="Google Shape;472;p26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6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6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5" name="Google Shape;475;p26"/>
          <p:cNvCxnSpPr>
            <a:stCxn id="472" idx="1"/>
            <a:endCxn id="468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6" name="Google Shape;476;p26"/>
          <p:cNvCxnSpPr>
            <a:stCxn id="473" idx="1"/>
            <a:endCxn id="469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7" name="Google Shape;477;p26"/>
          <p:cNvCxnSpPr>
            <a:stCxn id="474" idx="1"/>
            <a:endCxn id="471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26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6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6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26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82" name="Google Shape;482;p26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6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6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6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6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6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26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89" name="Google Shape;489;p26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6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641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7"/>
          <p:cNvSpPr txBox="1">
            <a:spLocks noGrp="1"/>
          </p:cNvSpPr>
          <p:nvPr>
            <p:ph type="ctrTitle"/>
          </p:nvPr>
        </p:nvSpPr>
        <p:spPr>
          <a:xfrm>
            <a:off x="1163051" y="2352375"/>
            <a:ext cx="40305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CONFORMACIÓN DEL EQUIPO DE TRABAJO</a:t>
            </a:r>
            <a:endParaRPr dirty="0"/>
          </a:p>
        </p:txBody>
      </p:sp>
      <p:sp>
        <p:nvSpPr>
          <p:cNvPr id="498" name="Google Shape;498;p27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00" name="Google Shape;500;p27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2" name="Google Shape;502;p27"/>
          <p:cNvCxnSpPr>
            <a:stCxn id="498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Google Shape;597;p34"/>
          <p:cNvPicPr preferRelativeResize="0"/>
          <p:nvPr/>
        </p:nvPicPr>
        <p:blipFill rotWithShape="1">
          <a:blip r:embed="rId3">
            <a:alphaModFix/>
          </a:blip>
          <a:srcRect l="10288" t="29340" r="13504" b="35928"/>
          <a:stretch/>
        </p:blipFill>
        <p:spPr>
          <a:xfrm>
            <a:off x="2644460" y="3273750"/>
            <a:ext cx="1719329" cy="1044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34"/>
          <p:cNvPicPr preferRelativeResize="0"/>
          <p:nvPr/>
        </p:nvPicPr>
        <p:blipFill rotWithShape="1">
          <a:blip r:embed="rId4">
            <a:alphaModFix/>
          </a:blip>
          <a:srcRect t="8881" b="8881"/>
          <a:stretch/>
        </p:blipFill>
        <p:spPr>
          <a:xfrm>
            <a:off x="617140" y="1223400"/>
            <a:ext cx="1694950" cy="1044709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3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EQUIPO DE TRABAJO</a:t>
            </a:r>
            <a:endParaRPr sz="3000"/>
          </a:p>
        </p:txBody>
      </p:sp>
      <p:sp>
        <p:nvSpPr>
          <p:cNvPr id="600" name="Google Shape;600;p34"/>
          <p:cNvSpPr txBox="1">
            <a:spLocks noGrp="1"/>
          </p:cNvSpPr>
          <p:nvPr>
            <p:ph type="ctrTitle"/>
          </p:nvPr>
        </p:nvSpPr>
        <p:spPr>
          <a:xfrm>
            <a:off x="2636164" y="1510647"/>
            <a:ext cx="1669500" cy="4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GUADALUPE A. LAMAS</a:t>
            </a:r>
            <a:endParaRPr/>
          </a:p>
        </p:txBody>
      </p:sp>
      <p:sp>
        <p:nvSpPr>
          <p:cNvPr id="601" name="Google Shape;601;p34"/>
          <p:cNvSpPr txBox="1">
            <a:spLocks noGrp="1"/>
          </p:cNvSpPr>
          <p:nvPr>
            <p:ph type="subTitle" idx="1"/>
          </p:nvPr>
        </p:nvSpPr>
        <p:spPr>
          <a:xfrm>
            <a:off x="2636163" y="1853611"/>
            <a:ext cx="2052000" cy="6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Lic. en Administración y Sistemas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Analista de datos en Santander</a:t>
            </a:r>
            <a:endParaRPr/>
          </a:p>
        </p:txBody>
      </p:sp>
      <p:sp>
        <p:nvSpPr>
          <p:cNvPr id="602" name="Google Shape;602;p34"/>
          <p:cNvSpPr txBox="1">
            <a:spLocks noGrp="1"/>
          </p:cNvSpPr>
          <p:nvPr>
            <p:ph type="ctrTitle" idx="2"/>
          </p:nvPr>
        </p:nvSpPr>
        <p:spPr>
          <a:xfrm>
            <a:off x="320848" y="2505400"/>
            <a:ext cx="1927500" cy="4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TAMARA FAYA</a:t>
            </a:r>
            <a:endParaRPr/>
          </a:p>
        </p:txBody>
      </p:sp>
      <p:sp>
        <p:nvSpPr>
          <p:cNvPr id="603" name="Google Shape;603;p34"/>
          <p:cNvSpPr txBox="1">
            <a:spLocks noGrp="1"/>
          </p:cNvSpPr>
          <p:nvPr>
            <p:ph type="subTitle" idx="3"/>
          </p:nvPr>
        </p:nvSpPr>
        <p:spPr>
          <a:xfrm>
            <a:off x="196625" y="2848638"/>
            <a:ext cx="2052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Lic. Cs Físicas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Analista Ssr de datos en Santander</a:t>
            </a:r>
            <a:endParaRPr/>
          </a:p>
        </p:txBody>
      </p:sp>
      <p:pic>
        <p:nvPicPr>
          <p:cNvPr id="604" name="Google Shape;604;p34"/>
          <p:cNvPicPr preferRelativeResize="0"/>
          <p:nvPr/>
        </p:nvPicPr>
        <p:blipFill rotWithShape="1">
          <a:blip r:embed="rId5">
            <a:alphaModFix/>
          </a:blip>
          <a:srcRect l="37085" t="8631" r="3972" b="32447"/>
          <a:stretch/>
        </p:blipFill>
        <p:spPr>
          <a:xfrm>
            <a:off x="6797635" y="3226875"/>
            <a:ext cx="1719330" cy="1044709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34"/>
          <p:cNvSpPr txBox="1">
            <a:spLocks noGrp="1"/>
          </p:cNvSpPr>
          <p:nvPr>
            <p:ph type="ctrTitle"/>
          </p:nvPr>
        </p:nvSpPr>
        <p:spPr>
          <a:xfrm>
            <a:off x="6865539" y="1463772"/>
            <a:ext cx="1669500" cy="4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SOFIA VERONA</a:t>
            </a:r>
            <a:endParaRPr/>
          </a:p>
        </p:txBody>
      </p:sp>
      <p:sp>
        <p:nvSpPr>
          <p:cNvPr id="606" name="Google Shape;606;p34"/>
          <p:cNvSpPr txBox="1">
            <a:spLocks noGrp="1"/>
          </p:cNvSpPr>
          <p:nvPr>
            <p:ph type="subTitle" idx="1"/>
          </p:nvPr>
        </p:nvSpPr>
        <p:spPr>
          <a:xfrm>
            <a:off x="6865538" y="1806736"/>
            <a:ext cx="2052000" cy="6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607" name="Google Shape;607;p34"/>
          <p:cNvSpPr txBox="1">
            <a:spLocks noGrp="1"/>
          </p:cNvSpPr>
          <p:nvPr>
            <p:ph type="ctrTitle" idx="2"/>
          </p:nvPr>
        </p:nvSpPr>
        <p:spPr>
          <a:xfrm>
            <a:off x="4626524" y="2839525"/>
            <a:ext cx="1927500" cy="4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VITTORIA DEL SIGNORE</a:t>
            </a:r>
            <a:endParaRPr/>
          </a:p>
        </p:txBody>
      </p:sp>
      <p:sp>
        <p:nvSpPr>
          <p:cNvPr id="608" name="Google Shape;608;p34"/>
          <p:cNvSpPr txBox="1">
            <a:spLocks noGrp="1"/>
          </p:cNvSpPr>
          <p:nvPr>
            <p:ph type="subTitle" idx="3"/>
          </p:nvPr>
        </p:nvSpPr>
        <p:spPr>
          <a:xfrm>
            <a:off x="4458125" y="3182775"/>
            <a:ext cx="22365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- Ing. Química</a:t>
            </a:r>
            <a:endParaRPr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- Analista Data Management en BNP Paribas Cardif</a:t>
            </a:r>
            <a:endParaRPr/>
          </a:p>
        </p:txBody>
      </p:sp>
      <p:pic>
        <p:nvPicPr>
          <p:cNvPr id="609" name="Google Shape;609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2150" y="1047150"/>
            <a:ext cx="1719351" cy="1226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0"/>
          <p:cNvSpPr txBox="1">
            <a:spLocks noGrp="1"/>
          </p:cNvSpPr>
          <p:nvPr>
            <p:ph type="ctrTitle"/>
          </p:nvPr>
        </p:nvSpPr>
        <p:spPr>
          <a:xfrm>
            <a:off x="1183101" y="2700025"/>
            <a:ext cx="40305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PRESENTACIÓN DEL </a:t>
            </a:r>
            <a:r>
              <a:rPr lang="en" dirty="0" smtClean="0"/>
              <a:t>CASO</a:t>
            </a:r>
            <a:endParaRPr dirty="0"/>
          </a:p>
        </p:txBody>
      </p:sp>
      <p:sp>
        <p:nvSpPr>
          <p:cNvPr id="566" name="Google Shape;566;p30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30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68" name="Google Shape;568;p30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0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0" name="Google Shape;570;p30"/>
          <p:cNvCxnSpPr>
            <a:stCxn id="566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/>
          <p:cNvSpPr txBox="1">
            <a:spLocks noGrp="1"/>
          </p:cNvSpPr>
          <p:nvPr>
            <p:ph type="body" idx="1"/>
          </p:nvPr>
        </p:nvSpPr>
        <p:spPr>
          <a:xfrm>
            <a:off x="618825" y="1656350"/>
            <a:ext cx="3832800" cy="26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Corresponde a </a:t>
            </a:r>
            <a:r>
              <a:rPr lang="en" b="1"/>
              <a:t>información de empleados</a:t>
            </a:r>
            <a:r>
              <a:rPr lang="en"/>
              <a:t> de la empresa IBM.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Incluye diferentes variables tanto </a:t>
            </a:r>
            <a:r>
              <a:rPr lang="en" b="1"/>
              <a:t>personales</a:t>
            </a:r>
            <a:r>
              <a:rPr lang="en"/>
              <a:t> como </a:t>
            </a:r>
            <a:r>
              <a:rPr lang="en" b="1"/>
              <a:t>laborales</a:t>
            </a:r>
            <a:r>
              <a:rPr lang="en"/>
              <a:t> de cada uno de los empleados.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b="1"/>
              <a:t>1470 registros</a:t>
            </a:r>
            <a:endParaRPr b="1"/>
          </a:p>
        </p:txBody>
      </p:sp>
      <p:sp>
        <p:nvSpPr>
          <p:cNvPr id="508" name="Google Shape;508;p28"/>
          <p:cNvSpPr txBox="1">
            <a:spLocks noGrp="1"/>
          </p:cNvSpPr>
          <p:nvPr>
            <p:ph type="ctrTitle"/>
          </p:nvPr>
        </p:nvSpPr>
        <p:spPr>
          <a:xfrm>
            <a:off x="618825" y="792675"/>
            <a:ext cx="359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CASO: Dataset empleados de IBM</a:t>
            </a:r>
            <a:endParaRPr/>
          </a:p>
        </p:txBody>
      </p:sp>
      <p:grpSp>
        <p:nvGrpSpPr>
          <p:cNvPr id="509" name="Google Shape;509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10" name="Google Shape;510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9" name="Google Shape;529;p28"/>
          <p:cNvPicPr preferRelativeResize="0"/>
          <p:nvPr/>
        </p:nvPicPr>
        <p:blipFill rotWithShape="1">
          <a:blip r:embed="rId3">
            <a:alphaModFix/>
          </a:blip>
          <a:srcRect l="13326" r="9417"/>
          <a:stretch/>
        </p:blipFill>
        <p:spPr>
          <a:xfrm>
            <a:off x="5267150" y="1533725"/>
            <a:ext cx="2291251" cy="16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28"/>
          <p:cNvSpPr txBox="1"/>
          <p:nvPr/>
        </p:nvSpPr>
        <p:spPr>
          <a:xfrm>
            <a:off x="5153525" y="3268575"/>
            <a:ext cx="2404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i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(International Business Machines)</a:t>
            </a:r>
            <a:endParaRPr sz="1300" b="1" i="1"/>
          </a:p>
        </p:txBody>
      </p:sp>
      <p:pic>
        <p:nvPicPr>
          <p:cNvPr id="531" name="Google Shape;53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2250" y="565488"/>
            <a:ext cx="4030099" cy="386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ATTRITION</a:t>
            </a:r>
            <a:endParaRPr/>
          </a:p>
        </p:txBody>
      </p:sp>
      <p:sp>
        <p:nvSpPr>
          <p:cNvPr id="537" name="Google Shape;537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</a:t>
            </a:r>
            <a:endParaRPr/>
          </a:p>
        </p:txBody>
      </p:sp>
      <p:sp>
        <p:nvSpPr>
          <p:cNvPr id="538" name="Google Shape;538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 empleados deciden renunciar  y tenemos que descubrir qué es aquello que los llevó a tomar esa decisión.</a:t>
            </a:r>
            <a:endParaRPr/>
          </a:p>
        </p:txBody>
      </p:sp>
      <p:sp>
        <p:nvSpPr>
          <p:cNvPr id="539" name="Google Shape;539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</a:t>
            </a:r>
            <a:endParaRPr/>
          </a:p>
        </p:txBody>
      </p:sp>
      <p:sp>
        <p:nvSpPr>
          <p:cNvPr id="540" name="Google Shape;540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 empleados aún continúan en la empresa. Tenemos que entender que variables son las que los motivan a quedarse o descubrir quienes podrían ser los siguientes a renunciar para prevenirlo.</a:t>
            </a:r>
            <a:endParaRPr/>
          </a:p>
        </p:txBody>
      </p:sp>
      <p:grpSp>
        <p:nvGrpSpPr>
          <p:cNvPr id="541" name="Google Shape;541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42" name="Google Shape;542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43" name="Google Shape;543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9" name="Google Shape;549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50" name="Google Shape;550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6" name="Google Shape;556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57" name="Google Shape;557;p29"/>
          <p:cNvCxnSpPr>
            <a:stCxn id="537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8" name="Google Shape;558;p29"/>
          <p:cNvCxnSpPr>
            <a:stCxn id="539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9" name="Google Shape;559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3"/>
          <p:cNvSpPr txBox="1">
            <a:spLocks noGrp="1"/>
          </p:cNvSpPr>
          <p:nvPr>
            <p:ph type="ctrTitle"/>
          </p:nvPr>
        </p:nvSpPr>
        <p:spPr>
          <a:xfrm>
            <a:off x="1163050" y="1187125"/>
            <a:ext cx="4030500" cy="230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PREGUNTAS Y OBJETIVOS DE LA </a:t>
            </a:r>
            <a:r>
              <a:rPr lang="en" dirty="0" smtClean="0"/>
              <a:t>INVESTIGACIÓN</a:t>
            </a:r>
            <a:endParaRPr dirty="0"/>
          </a:p>
        </p:txBody>
      </p:sp>
      <p:sp>
        <p:nvSpPr>
          <p:cNvPr id="588" name="Google Shape;588;p33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3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90" name="Google Shape;590;p33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3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2" name="Google Shape;592;p33"/>
          <p:cNvCxnSpPr>
            <a:stCxn id="588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866</Words>
  <Application>Microsoft Office PowerPoint</Application>
  <PresentationFormat>Presentación en pantalla (16:9)</PresentationFormat>
  <Paragraphs>169</Paragraphs>
  <Slides>24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1" baseType="lpstr">
      <vt:lpstr>Advent Pro SemiBold</vt:lpstr>
      <vt:lpstr>Maven Pro</vt:lpstr>
      <vt:lpstr>Fira Sans Condensed Medium</vt:lpstr>
      <vt:lpstr>Share Tech</vt:lpstr>
      <vt:lpstr>Fira Sans Extra Condensed Medium</vt:lpstr>
      <vt:lpstr>Arial</vt:lpstr>
      <vt:lpstr>Data Science Consulting by Slidesgo</vt:lpstr>
      <vt:lpstr> TRABAJO PRÁCTICO DATA SCIENCE </vt:lpstr>
      <vt:lpstr>Preguntas y objetivos de la investigación.</vt:lpstr>
      <vt:lpstr>Conclusiones</vt:lpstr>
      <vt:lpstr>CONFORMACIÓN DEL EQUIPO DE TRABAJO</vt:lpstr>
      <vt:lpstr>EQUIPO DE TRABAJO</vt:lpstr>
      <vt:lpstr>PRESENTACIÓN DEL CASO</vt:lpstr>
      <vt:lpstr>CASO: Dataset empleados de IBM</vt:lpstr>
      <vt:lpstr>VARIABLE ATTRITION</vt:lpstr>
      <vt:lpstr>PREGUNTAS Y OBJETIVOS DE LA INVESTIGACIÓN</vt:lpstr>
      <vt:lpstr>ALGUNAS PREGUNTAS SOBRE EL DATASET</vt:lpstr>
      <vt:lpstr>OBJETIVO PRINCIPAL</vt:lpstr>
      <vt:lpstr>EDA – Exploratory Data Analysis</vt:lpstr>
      <vt:lpstr>EDA – Exploratory Data Analysis</vt:lpstr>
      <vt:lpstr>UNIVARIADO</vt:lpstr>
      <vt:lpstr>UNIVARIADO</vt:lpstr>
      <vt:lpstr>UNIVARIADO</vt:lpstr>
      <vt:lpstr>BIVARIADO</vt:lpstr>
      <vt:lpstr>BIVARIADO</vt:lpstr>
      <vt:lpstr>BIVARIADO</vt:lpstr>
      <vt:lpstr>MULTIVARIADO</vt:lpstr>
      <vt:lpstr>MULTIVARIADO</vt:lpstr>
      <vt:lpstr>Aplicación de Algorítmos de ML</vt:lpstr>
      <vt:lpstr>En progreso…..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TRABAJO PRÁCTICO DATA SCIENCE </dc:title>
  <dc:creator>Tamis</dc:creator>
  <cp:lastModifiedBy>Tamis</cp:lastModifiedBy>
  <cp:revision>16</cp:revision>
  <dcterms:modified xsi:type="dcterms:W3CDTF">2021-10-26T00:55:44Z</dcterms:modified>
</cp:coreProperties>
</file>